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3" r:id="rId30"/>
    <p:sldId id="294" r:id="rId31"/>
    <p:sldId id="295" r:id="rId32"/>
    <p:sldId id="292" r:id="rId33"/>
    <p:sldId id="296" r:id="rId34"/>
    <p:sldId id="297" r:id="rId35"/>
    <p:sldId id="298" r:id="rId36"/>
    <p:sldId id="299" r:id="rId37"/>
    <p:sldId id="300" r:id="rId38"/>
    <p:sldId id="301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1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1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4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8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0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2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3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5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Information </a:t>
            </a:r>
            <a:r>
              <a:rPr lang="tr-TR" dirty="0" err="1" smtClean="0"/>
              <a:t>Retrieval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Relevance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78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Dependent and independent 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operational systems assume that relevance of a given document is </a:t>
            </a:r>
            <a:r>
              <a:rPr lang="en-US" dirty="0" smtClean="0"/>
              <a:t>independent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any other document already examined by the </a:t>
            </a:r>
            <a:r>
              <a:rPr lang="en-US" dirty="0" smtClean="0"/>
              <a:t>user</a:t>
            </a:r>
            <a:r>
              <a:rPr lang="tr-TR" dirty="0" smtClean="0"/>
              <a:t> </a:t>
            </a:r>
            <a:r>
              <a:rPr lang="en-US" dirty="0"/>
              <a:t>or of </a:t>
            </a:r>
            <a:r>
              <a:rPr lang="en-US" dirty="0" smtClean="0"/>
              <a:t>any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Relevance and </a:t>
            </a:r>
            <a:r>
              <a:rPr lang="en-US" b="1" dirty="0" smtClean="0"/>
              <a:t>novelty</a:t>
            </a:r>
            <a:r>
              <a:rPr lang="tr-TR" b="1" dirty="0" smtClean="0"/>
              <a:t> (</a:t>
            </a:r>
            <a:r>
              <a:rPr lang="en-US" dirty="0" smtClean="0"/>
              <a:t>Redundancy</a:t>
            </a:r>
            <a:r>
              <a:rPr lang="tr-TR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a collection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near-duplicate documents the user is unlikely to be interested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reading </a:t>
            </a:r>
            <a:r>
              <a:rPr lang="en-US" dirty="0"/>
              <a:t>both of them.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They </a:t>
            </a:r>
            <a:r>
              <a:rPr lang="en-US" dirty="0"/>
              <a:t>both may be topically relevant to the request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once one of them is discovered, the second one may become entirely redundant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irrelevant for information seeking purposes.</a:t>
            </a:r>
          </a:p>
        </p:txBody>
      </p:sp>
    </p:spTree>
    <p:extLst>
      <p:ext uri="{BB962C8B-B14F-4D97-AF65-F5344CB8AC3E}">
        <p14:creationId xmlns:p14="http://schemas.microsoft.com/office/powerpoint/2010/main" val="19943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Relevance of a set of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information need of the user is sufficiently </a:t>
            </a:r>
            <a:r>
              <a:rPr lang="en-US" u="sng" dirty="0"/>
              <a:t>complex</a:t>
            </a:r>
            <a:r>
              <a:rPr lang="en-US" dirty="0"/>
              <a:t>, it may be </a:t>
            </a:r>
            <a:r>
              <a:rPr lang="en-US" dirty="0" smtClean="0"/>
              <a:t>possible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no individual document completely satisfies that need by itself. </a:t>
            </a:r>
            <a:endParaRPr lang="tr-TR" dirty="0" smtClean="0"/>
          </a:p>
          <a:p>
            <a:r>
              <a:rPr lang="en-US" dirty="0" smtClean="0"/>
              <a:t>However,</a:t>
            </a:r>
            <a:r>
              <a:rPr lang="tr-TR" dirty="0" smtClean="0"/>
              <a:t> </a:t>
            </a:r>
            <a:r>
              <a:rPr lang="en-US" dirty="0" smtClean="0"/>
              <a:t>information </a:t>
            </a:r>
            <a:r>
              <a:rPr lang="en-US" dirty="0"/>
              <a:t>pooled from several documents may be sufficient.</a:t>
            </a:r>
          </a:p>
        </p:txBody>
      </p:sp>
    </p:spTree>
    <p:extLst>
      <p:ext uri="{BB962C8B-B14F-4D97-AF65-F5344CB8AC3E}">
        <p14:creationId xmlns:p14="http://schemas.microsoft.com/office/powerpoint/2010/main" val="2053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IR System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5" y="1285103"/>
            <a:ext cx="5710529" cy="51304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20497" y="12193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Before conducting a search, a user</a:t>
            </a:r>
          </a:p>
          <a:p>
            <a:r>
              <a:rPr lang="en-US" dirty="0">
                <a:latin typeface="CMR10"/>
              </a:rPr>
              <a:t>has an </a:t>
            </a:r>
            <a:r>
              <a:rPr lang="en-US" dirty="0">
                <a:latin typeface="CMTI10"/>
              </a:rPr>
              <a:t>information need</a:t>
            </a:r>
            <a:r>
              <a:rPr lang="en-US" dirty="0" smtClean="0">
                <a:latin typeface="CMR10"/>
              </a:rPr>
              <a:t>,</a:t>
            </a:r>
            <a:r>
              <a:rPr lang="tr-TR" dirty="0" smtClean="0">
                <a:latin typeface="CMR10"/>
              </a:rPr>
              <a:t> </a:t>
            </a:r>
            <a:r>
              <a:rPr lang="en-US" dirty="0"/>
              <a:t>which </a:t>
            </a:r>
            <a:r>
              <a:rPr lang="en-US" dirty="0" smtClean="0"/>
              <a:t>drives </a:t>
            </a:r>
            <a:r>
              <a:rPr lang="en-US" dirty="0"/>
              <a:t>the search process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20497" y="193143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latin typeface="CMR10"/>
              </a:rPr>
              <a:t>S</a:t>
            </a:r>
            <a:r>
              <a:rPr lang="en-US" dirty="0" err="1" smtClean="0">
                <a:latin typeface="CMR10"/>
              </a:rPr>
              <a:t>ometimes</a:t>
            </a:r>
            <a:r>
              <a:rPr lang="en-US" dirty="0" smtClean="0">
                <a:latin typeface="CMR10"/>
              </a:rPr>
              <a:t> refer</a:t>
            </a:r>
            <a:r>
              <a:rPr lang="tr-TR" dirty="0" err="1" smtClean="0">
                <a:latin typeface="CMR10"/>
              </a:rPr>
              <a:t>ed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to </a:t>
            </a:r>
            <a:r>
              <a:rPr lang="en-US" dirty="0">
                <a:latin typeface="CMR10"/>
              </a:rPr>
              <a:t>this information need as a </a:t>
            </a:r>
            <a:r>
              <a:rPr lang="en-US" dirty="0">
                <a:latin typeface="CMTI10"/>
              </a:rPr>
              <a:t>topic</a:t>
            </a:r>
            <a:r>
              <a:rPr lang="en-US" dirty="0">
                <a:latin typeface="CMR10"/>
              </a:rPr>
              <a:t>, particularly when it is presented in written form as </a:t>
            </a:r>
            <a:r>
              <a:rPr lang="en-US" dirty="0" smtClean="0">
                <a:latin typeface="CMR10"/>
              </a:rPr>
              <a:t>part</a:t>
            </a:r>
            <a:r>
              <a:rPr lang="tr-TR" dirty="0" smtClean="0">
                <a:latin typeface="CMR10"/>
              </a:rPr>
              <a:t> </a:t>
            </a:r>
            <a:r>
              <a:rPr lang="en-US" dirty="0"/>
              <a:t>of a test collection for IR evaluation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5624" y="32040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As a result of her information need, the user constructs</a:t>
            </a:r>
          </a:p>
          <a:p>
            <a:r>
              <a:rPr lang="en-US" dirty="0">
                <a:latin typeface="CMR10"/>
              </a:rPr>
              <a:t>and issues a </a:t>
            </a:r>
            <a:r>
              <a:rPr lang="en-US" dirty="0">
                <a:latin typeface="CMTI10"/>
              </a:rPr>
              <a:t>query </a:t>
            </a:r>
            <a:r>
              <a:rPr lang="en-US" dirty="0">
                <a:latin typeface="CMR10"/>
              </a:rPr>
              <a:t>to the IR system.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73578" y="398885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Typically, this query consists of a small number of </a:t>
            </a:r>
            <a:r>
              <a:rPr lang="en-US" dirty="0">
                <a:latin typeface="CMTI10"/>
              </a:rPr>
              <a:t>terms</a:t>
            </a:r>
            <a:r>
              <a:rPr lang="en-US" dirty="0">
                <a:latin typeface="CMR10"/>
              </a:rPr>
              <a:t>,</a:t>
            </a:r>
          </a:p>
          <a:p>
            <a:r>
              <a:rPr lang="en-US" dirty="0">
                <a:latin typeface="CMR10"/>
              </a:rPr>
              <a:t>with two to three terms being typical for a Web search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73578" y="489854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>
                <a:latin typeface="CMR10"/>
              </a:rPr>
              <a:t>the</a:t>
            </a:r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“term” </a:t>
            </a:r>
            <a:r>
              <a:rPr lang="tr-TR" dirty="0" smtClean="0">
                <a:latin typeface="CMR10"/>
              </a:rPr>
              <a:t> is </a:t>
            </a:r>
            <a:r>
              <a:rPr lang="tr-TR" dirty="0" err="1" smtClean="0">
                <a:latin typeface="CMR10"/>
              </a:rPr>
              <a:t>used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instead </a:t>
            </a:r>
            <a:r>
              <a:rPr lang="en-US" dirty="0">
                <a:latin typeface="CMR10"/>
              </a:rPr>
              <a:t>of “word</a:t>
            </a:r>
            <a:r>
              <a:rPr lang="en-US" dirty="0" smtClean="0">
                <a:latin typeface="CMR10"/>
              </a:rPr>
              <a:t>”,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because </a:t>
            </a:r>
            <a:r>
              <a:rPr lang="en-US" dirty="0">
                <a:latin typeface="CMR10"/>
              </a:rPr>
              <a:t>a query term may in fact not be a word at all. </a:t>
            </a:r>
            <a:endParaRPr lang="tr-TR" dirty="0" smtClean="0">
              <a:latin typeface="CMR10"/>
            </a:endParaRPr>
          </a:p>
          <a:p>
            <a:endParaRPr lang="tr-TR" dirty="0" smtClean="0">
              <a:latin typeface="CMR10"/>
            </a:endParaRPr>
          </a:p>
          <a:p>
            <a:r>
              <a:rPr lang="en-US" dirty="0" smtClean="0">
                <a:latin typeface="CMR10"/>
              </a:rPr>
              <a:t>Depending </a:t>
            </a:r>
            <a:r>
              <a:rPr lang="en-US" dirty="0">
                <a:latin typeface="CMR10"/>
              </a:rPr>
              <a:t>on the information need</a:t>
            </a:r>
            <a:r>
              <a:rPr lang="en-US" dirty="0" smtClean="0">
                <a:latin typeface="CMR10"/>
              </a:rPr>
              <a:t>,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a </a:t>
            </a:r>
            <a:r>
              <a:rPr lang="en-US" dirty="0">
                <a:latin typeface="CMR10"/>
              </a:rPr>
              <a:t>query term may be a date, a number, a musical note, or a phrase.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8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IR System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5" y="1285103"/>
            <a:ext cx="5710529" cy="51304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7800" y="142165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Wildcard operators </a:t>
            </a:r>
            <a:r>
              <a:rPr lang="en-US" dirty="0" smtClean="0">
                <a:latin typeface="CMR10"/>
              </a:rPr>
              <a:t>and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other </a:t>
            </a:r>
            <a:r>
              <a:rPr lang="en-US" dirty="0">
                <a:latin typeface="CMR10"/>
              </a:rPr>
              <a:t>partial-match operators may also be permitted in query terms. </a:t>
            </a:r>
            <a:endParaRPr lang="tr-TR" dirty="0" smtClean="0">
              <a:latin typeface="CMR10"/>
            </a:endParaRPr>
          </a:p>
          <a:p>
            <a:r>
              <a:rPr lang="en-US" dirty="0" smtClean="0">
                <a:latin typeface="CMR10"/>
              </a:rPr>
              <a:t>For </a:t>
            </a:r>
            <a:r>
              <a:rPr lang="en-US" dirty="0">
                <a:latin typeface="CMR10"/>
              </a:rPr>
              <a:t>example, the term</a:t>
            </a:r>
          </a:p>
          <a:p>
            <a:r>
              <a:rPr lang="en-US" dirty="0">
                <a:latin typeface="CMR10"/>
              </a:rPr>
              <a:t>“inform*” might match any word starting with that prefix (“inform”, “informs”, “informal</a:t>
            </a:r>
            <a:r>
              <a:rPr lang="en-US" dirty="0" smtClean="0">
                <a:latin typeface="CMR10"/>
              </a:rPr>
              <a:t>”,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“</a:t>
            </a:r>
            <a:r>
              <a:rPr lang="en-US" dirty="0">
                <a:latin typeface="CMR10"/>
              </a:rPr>
              <a:t>informant”, “informative</a:t>
            </a:r>
            <a:r>
              <a:rPr lang="en-US" dirty="0" smtClean="0">
                <a:latin typeface="CMR10"/>
              </a:rPr>
              <a:t>”)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16712" y="304231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Although users typically issue simple keyword queries, IR systems often support a </a:t>
            </a:r>
            <a:r>
              <a:rPr lang="en-US" dirty="0" smtClean="0">
                <a:latin typeface="CMR10"/>
              </a:rPr>
              <a:t>richer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query </a:t>
            </a:r>
            <a:r>
              <a:rPr lang="en-US" dirty="0">
                <a:latin typeface="CMR10"/>
              </a:rPr>
              <a:t>syntax, frequently with complex Boolean and pattern matching </a:t>
            </a:r>
            <a:r>
              <a:rPr lang="en-US" dirty="0" smtClean="0">
                <a:latin typeface="CMR10"/>
              </a:rPr>
              <a:t>operators</a:t>
            </a:r>
            <a:r>
              <a:rPr lang="tr-TR" dirty="0">
                <a:latin typeface="CMR10"/>
              </a:rPr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17059" y="425061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err="1" smtClean="0">
                <a:latin typeface="CMR10"/>
              </a:rPr>
              <a:t>These</a:t>
            </a:r>
            <a:r>
              <a:rPr lang="tr-TR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facilities</a:t>
            </a:r>
            <a:r>
              <a:rPr lang="tr-TR" dirty="0" smtClean="0">
                <a:latin typeface="CMR10"/>
              </a:rPr>
              <a:t> </a:t>
            </a:r>
            <a:r>
              <a:rPr lang="tr-TR" dirty="0" err="1" smtClean="0">
                <a:latin typeface="CMR10"/>
              </a:rPr>
              <a:t>are</a:t>
            </a:r>
            <a:r>
              <a:rPr lang="tr-TR" dirty="0" smtClean="0">
                <a:latin typeface="CMR10"/>
              </a:rPr>
              <a:t> </a:t>
            </a:r>
            <a:r>
              <a:rPr lang="tr-TR" dirty="0" err="1" smtClean="0">
                <a:latin typeface="CMR10"/>
              </a:rPr>
              <a:t>used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to </a:t>
            </a:r>
            <a:r>
              <a:rPr lang="en-US" dirty="0">
                <a:latin typeface="CMR10"/>
              </a:rPr>
              <a:t>limit a search to a particular Web site, to specify </a:t>
            </a:r>
            <a:r>
              <a:rPr lang="en-US" dirty="0" smtClean="0">
                <a:latin typeface="CMR10"/>
              </a:rPr>
              <a:t>constraints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on </a:t>
            </a:r>
            <a:r>
              <a:rPr lang="en-US" dirty="0">
                <a:latin typeface="CMR10"/>
              </a:rPr>
              <a:t>fields such as author and title, or to apply other filters, restricting the search to a subset </a:t>
            </a:r>
            <a:r>
              <a:rPr lang="en-US" dirty="0" smtClean="0">
                <a:latin typeface="CMR10"/>
              </a:rPr>
              <a:t>of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the </a:t>
            </a:r>
            <a:r>
              <a:rPr lang="en-US" dirty="0">
                <a:latin typeface="CMR10"/>
              </a:rPr>
              <a:t>collection.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75624" y="5748605"/>
            <a:ext cx="5280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MR10"/>
              </a:rPr>
              <a:t>The user’s query is processed by a </a:t>
            </a:r>
            <a:r>
              <a:rPr lang="en-US" dirty="0">
                <a:latin typeface="CMTI10"/>
              </a:rPr>
              <a:t>search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6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IR System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5" y="1285103"/>
            <a:ext cx="5710529" cy="51304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73361" y="1616330"/>
            <a:ext cx="6672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MR10"/>
              </a:rPr>
              <a:t>A major task of a search engine is to maintain and manipulate an </a:t>
            </a:r>
            <a:r>
              <a:rPr lang="en-US" dirty="0">
                <a:latin typeface="CMTI10"/>
              </a:rPr>
              <a:t>inverted index </a:t>
            </a:r>
            <a:r>
              <a:rPr lang="en-US" dirty="0">
                <a:latin typeface="CMR10"/>
              </a:rPr>
              <a:t>for a </a:t>
            </a:r>
            <a:r>
              <a:rPr lang="en-US" dirty="0" smtClean="0">
                <a:latin typeface="CMTI10"/>
              </a:rPr>
              <a:t>document</a:t>
            </a:r>
            <a:r>
              <a:rPr lang="tr-TR" dirty="0" smtClean="0">
                <a:latin typeface="CMTI10"/>
              </a:rPr>
              <a:t> </a:t>
            </a:r>
            <a:r>
              <a:rPr lang="en-US" dirty="0" smtClean="0">
                <a:latin typeface="CMTI10"/>
              </a:rPr>
              <a:t>collection</a:t>
            </a:r>
            <a:r>
              <a:rPr lang="en-US" dirty="0">
                <a:latin typeface="CMR10"/>
              </a:rPr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06530" y="255769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MR10"/>
              </a:rPr>
              <a:t>This index forms the principal data structure used by the engine for searching </a:t>
            </a:r>
            <a:r>
              <a:rPr lang="en-US" dirty="0" smtClean="0">
                <a:latin typeface="CMR10"/>
              </a:rPr>
              <a:t>and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relevance </a:t>
            </a:r>
            <a:r>
              <a:rPr lang="en-US" dirty="0">
                <a:latin typeface="CMR10"/>
              </a:rPr>
              <a:t>ranking. </a:t>
            </a:r>
            <a:endParaRPr lang="tr-TR" dirty="0" smtClean="0">
              <a:latin typeface="CMR10"/>
            </a:endParaRPr>
          </a:p>
          <a:p>
            <a:endParaRPr lang="tr-TR" dirty="0" smtClean="0">
              <a:latin typeface="CMR10"/>
            </a:endParaRPr>
          </a:p>
          <a:p>
            <a:r>
              <a:rPr lang="en-US" dirty="0" smtClean="0">
                <a:latin typeface="CMR10"/>
              </a:rPr>
              <a:t>As </a:t>
            </a:r>
            <a:r>
              <a:rPr lang="en-US" dirty="0">
                <a:latin typeface="CMR10"/>
              </a:rPr>
              <a:t>its basic function, an inverted index provides a mapping between </a:t>
            </a:r>
            <a:r>
              <a:rPr lang="en-US" dirty="0" smtClean="0">
                <a:latin typeface="CMR10"/>
              </a:rPr>
              <a:t>terms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and </a:t>
            </a:r>
            <a:r>
              <a:rPr lang="en-US" dirty="0">
                <a:latin typeface="CMR10"/>
              </a:rPr>
              <a:t>the locations in the collection in which they occur. </a:t>
            </a:r>
            <a:endParaRPr lang="tr-TR" dirty="0" smtClean="0">
              <a:latin typeface="CMR10"/>
            </a:endParaRPr>
          </a:p>
          <a:p>
            <a:endParaRPr lang="tr-TR" dirty="0" smtClean="0">
              <a:latin typeface="CMR10"/>
            </a:endParaRPr>
          </a:p>
          <a:p>
            <a:r>
              <a:rPr lang="en-US" dirty="0" smtClean="0">
                <a:latin typeface="CMR10"/>
              </a:rPr>
              <a:t>Because </a:t>
            </a:r>
            <a:r>
              <a:rPr lang="en-US" dirty="0">
                <a:latin typeface="CMR10"/>
              </a:rPr>
              <a:t>the size of an inverted list is </a:t>
            </a:r>
            <a:r>
              <a:rPr lang="en-US" dirty="0" smtClean="0">
                <a:latin typeface="CMR10"/>
              </a:rPr>
              <a:t>on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the </a:t>
            </a:r>
            <a:r>
              <a:rPr lang="en-US" dirty="0">
                <a:latin typeface="CMR10"/>
              </a:rPr>
              <a:t>same order of magnitude as the document collection itself, care must be taken that </a:t>
            </a:r>
            <a:r>
              <a:rPr lang="en-US" dirty="0" smtClean="0">
                <a:latin typeface="CMR10"/>
              </a:rPr>
              <a:t>index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access </a:t>
            </a:r>
            <a:r>
              <a:rPr lang="en-US" dirty="0">
                <a:latin typeface="CMR10"/>
              </a:rPr>
              <a:t>and update operations are performed efficiently.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3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Basic IR System Architecture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5" y="1285103"/>
            <a:ext cx="5710529" cy="51304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81222" y="1550265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MR10"/>
              </a:rPr>
              <a:t>To support relevance ranking algorithms, </a:t>
            </a:r>
            <a:r>
              <a:rPr lang="en-US" dirty="0" smtClean="0">
                <a:latin typeface="CMR10"/>
              </a:rPr>
              <a:t>the </a:t>
            </a:r>
            <a:r>
              <a:rPr lang="en-US" dirty="0">
                <a:latin typeface="CMR10"/>
              </a:rPr>
              <a:t>search engine maintains collection </a:t>
            </a:r>
            <a:r>
              <a:rPr lang="en-US" dirty="0" smtClean="0">
                <a:latin typeface="CMR10"/>
              </a:rPr>
              <a:t>statistics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associated </a:t>
            </a:r>
            <a:r>
              <a:rPr lang="en-US" dirty="0">
                <a:latin typeface="CMR10"/>
              </a:rPr>
              <a:t>with the index, such as the number of documents containing each term and </a:t>
            </a:r>
            <a:r>
              <a:rPr lang="en-US" dirty="0" smtClean="0">
                <a:latin typeface="CMR10"/>
              </a:rPr>
              <a:t>the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length </a:t>
            </a:r>
            <a:r>
              <a:rPr lang="en-US" dirty="0">
                <a:latin typeface="CMR10"/>
              </a:rPr>
              <a:t>of each document. </a:t>
            </a:r>
            <a:endParaRPr lang="tr-TR" dirty="0" smtClean="0">
              <a:latin typeface="CMR10"/>
            </a:endParaRPr>
          </a:p>
          <a:p>
            <a:pPr>
              <a:lnSpc>
                <a:spcPct val="150000"/>
              </a:lnSpc>
            </a:pPr>
            <a:endParaRPr lang="tr-TR" dirty="0" smtClean="0">
              <a:latin typeface="CMR1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CMR10"/>
              </a:rPr>
              <a:t>In </a:t>
            </a:r>
            <a:r>
              <a:rPr lang="en-US" dirty="0">
                <a:latin typeface="CMR10"/>
              </a:rPr>
              <a:t>addition, the search engine usually has access to the </a:t>
            </a:r>
            <a:r>
              <a:rPr lang="en-US" dirty="0" smtClean="0">
                <a:latin typeface="CMR10"/>
              </a:rPr>
              <a:t>original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content </a:t>
            </a:r>
            <a:r>
              <a:rPr lang="en-US" dirty="0">
                <a:latin typeface="CMR10"/>
              </a:rPr>
              <a:t>of the documents, in order to report meaningful results back to the user.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900" y="5492272"/>
            <a:ext cx="7116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MR10"/>
              </a:rPr>
              <a:t>Using the inverted index, collection statistics, and other data, the search engine </a:t>
            </a:r>
            <a:r>
              <a:rPr lang="en-US" dirty="0" smtClean="0">
                <a:latin typeface="CMR10"/>
              </a:rPr>
              <a:t>accepts</a:t>
            </a:r>
            <a:r>
              <a:rPr lang="tr-TR" dirty="0" smtClean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queries </a:t>
            </a:r>
            <a:r>
              <a:rPr lang="en-US" dirty="0">
                <a:latin typeface="CMR10"/>
              </a:rPr>
              <a:t>from its users, processes these queries, and returns ranked lists of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tr-TR" dirty="0"/>
              <a:t>The retrieval process</a:t>
            </a:r>
            <a:endParaRPr lang="en-US" dirty="0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1690688"/>
            <a:ext cx="2092325" cy="4048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>
                <a:solidFill>
                  <a:schemeClr val="bg1"/>
                </a:solidFill>
                <a:latin typeface="Comic Sans MS" panose="030F0702030302020204" pitchFamily="66" charset="0"/>
              </a:rPr>
              <a:t>Information need</a:t>
            </a:r>
            <a:endParaRPr lang="en-GB" altLang="tr-T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429000" y="3519488"/>
            <a:ext cx="1066800" cy="381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altLang="tr-TR" sz="1800">
                <a:solidFill>
                  <a:schemeClr val="bg1"/>
                </a:solidFill>
                <a:latin typeface="Comic Sans MS" panose="030F0702030302020204" pitchFamily="66" charset="0"/>
              </a:rPr>
              <a:t>Query</a:t>
            </a:r>
            <a:endParaRPr lang="en-GB" altLang="tr-T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Oval 5"/>
          <p:cNvSpPr>
            <a:spLocks noChangeArrowheads="1"/>
          </p:cNvSpPr>
          <p:nvPr/>
        </p:nvSpPr>
        <p:spPr bwMode="auto">
          <a:xfrm>
            <a:off x="2970213" y="2625726"/>
            <a:ext cx="1985962" cy="4905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 b="1">
                <a:solidFill>
                  <a:schemeClr val="bg1"/>
                </a:solidFill>
                <a:latin typeface="Comic Sans MS" panose="030F0702030302020204" pitchFamily="66" charset="0"/>
              </a:rPr>
              <a:t>Formulation</a:t>
            </a:r>
            <a:endParaRPr lang="en-GB" altLang="tr-T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6896100" y="1766888"/>
            <a:ext cx="1752600" cy="381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altLang="tr-TR" sz="1800">
                <a:solidFill>
                  <a:schemeClr val="bg1"/>
                </a:solidFill>
                <a:latin typeface="Comic Sans MS" panose="030F0702030302020204" pitchFamily="66" charset="0"/>
              </a:rPr>
              <a:t>Documents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6308725" y="3468688"/>
            <a:ext cx="2927350" cy="4048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>
                <a:solidFill>
                  <a:schemeClr val="bg1"/>
                </a:solidFill>
                <a:latin typeface="Comic Sans MS" panose="030F0702030302020204" pitchFamily="66" charset="0"/>
              </a:rPr>
              <a:t>Document representation</a:t>
            </a:r>
            <a:endParaRPr lang="en-GB" altLang="tr-T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7007225" y="2625726"/>
            <a:ext cx="1530350" cy="4905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 b="1">
                <a:solidFill>
                  <a:schemeClr val="bg1"/>
                </a:solidFill>
                <a:latin typeface="Comic Sans MS" panose="030F0702030302020204" pitchFamily="66" charset="0"/>
              </a:rPr>
              <a:t>Indexing</a:t>
            </a:r>
            <a:endParaRPr lang="en-GB" altLang="tr-TR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4479925" y="5868988"/>
            <a:ext cx="2470150" cy="404813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>
                <a:solidFill>
                  <a:schemeClr val="bg1"/>
                </a:solidFill>
                <a:latin typeface="Comic Sans MS" panose="030F0702030302020204" pitchFamily="66" charset="0"/>
              </a:rPr>
              <a:t>Retrieved documents</a:t>
            </a:r>
            <a:endParaRPr lang="en-GB" altLang="tr-TR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Oval 10"/>
          <p:cNvSpPr>
            <a:spLocks noChangeArrowheads="1"/>
          </p:cNvSpPr>
          <p:nvPr/>
        </p:nvSpPr>
        <p:spPr bwMode="auto">
          <a:xfrm>
            <a:off x="4133172" y="4397763"/>
            <a:ext cx="3165244" cy="90886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altLang="tr-TR" sz="1800" b="1" dirty="0">
                <a:solidFill>
                  <a:schemeClr val="bg1"/>
                </a:solidFill>
                <a:latin typeface="Comic Sans MS" panose="030F0702030302020204" pitchFamily="66" charset="0"/>
              </a:rPr>
              <a:t>Retrieval</a:t>
            </a:r>
            <a:r>
              <a:rPr lang="en-GB" altLang="tr-TR" sz="1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n-GB" altLang="tr-TR" sz="18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functions</a:t>
            </a:r>
            <a:endParaRPr lang="tr-TR" altLang="tr-TR" sz="18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 eaLnBrk="0" hangingPunct="0"/>
            <a:r>
              <a:rPr lang="tr-TR" alt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alt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Comparisons</a:t>
            </a:r>
            <a:r>
              <a:rPr lang="tr-TR" alt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</a:t>
            </a:r>
            <a:endParaRPr lang="en-GB" altLang="tr-TR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3962400" y="21478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3962400" y="31384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772400" y="21478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7772400" y="3138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5715000" y="519588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3962400" y="3900488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6400800" y="3900488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 flipH="1">
            <a:off x="2590800" y="611028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flipV="1">
            <a:off x="2590800" y="2909888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>
            <a:off x="2590800" y="29098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2590800" y="3748088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11195" y="177114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tr-TR" smtClean="0"/>
              <a:t>Process of retrieving info</a:t>
            </a:r>
            <a:endParaRPr lang="en-GB" altLang="tr-T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54395" y="1350277"/>
            <a:ext cx="2027238" cy="409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User Interface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11395" y="2463114"/>
            <a:ext cx="4267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Text Operations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04995" y="3577539"/>
            <a:ext cx="2006600" cy="714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Query Operations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776870" y="3606114"/>
            <a:ext cx="1246188" cy="409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Indexing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077995" y="4887227"/>
            <a:ext cx="2495550" cy="7143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Similarity Computation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01895" y="6150877"/>
            <a:ext cx="1096963" cy="4095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Ranking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923170" y="3377514"/>
            <a:ext cx="1851025" cy="10191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Document Repository</a:t>
            </a:r>
          </a:p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Manager</a:t>
            </a: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5803858" y="5007877"/>
            <a:ext cx="1201737" cy="53657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Index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297195" y="299651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345195" y="299651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030995" y="3758514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345195" y="4063314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4592595" y="5282514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3297195" y="4291914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3297195" y="55873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744995" y="1777314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26"/>
          <p:cNvGrpSpPr>
            <a:grpSpLocks/>
          </p:cNvGrpSpPr>
          <p:nvPr/>
        </p:nvGrpSpPr>
        <p:grpSpPr bwMode="auto">
          <a:xfrm>
            <a:off x="1087395" y="1472514"/>
            <a:ext cx="2667000" cy="4876800"/>
            <a:chOff x="192" y="912"/>
            <a:chExt cx="1680" cy="3072"/>
          </a:xfrm>
        </p:grpSpPr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192" y="3984"/>
              <a:ext cx="11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92" y="912"/>
              <a:ext cx="0" cy="30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92" y="912"/>
              <a:ext cx="16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9"/>
          <p:cNvGrpSpPr>
            <a:grpSpLocks/>
          </p:cNvGrpSpPr>
          <p:nvPr/>
        </p:nvGrpSpPr>
        <p:grpSpPr bwMode="auto">
          <a:xfrm>
            <a:off x="5811795" y="1472514"/>
            <a:ext cx="3352800" cy="1905000"/>
            <a:chOff x="3168" y="912"/>
            <a:chExt cx="2112" cy="1200"/>
          </a:xfrm>
        </p:grpSpPr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V="1">
              <a:off x="5280" y="912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flipH="1">
              <a:off x="3168" y="912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33"/>
          <p:cNvGrpSpPr>
            <a:grpSpLocks/>
          </p:cNvGrpSpPr>
          <p:nvPr/>
        </p:nvGrpSpPr>
        <p:grpSpPr bwMode="auto">
          <a:xfrm>
            <a:off x="6421395" y="1929714"/>
            <a:ext cx="2057400" cy="1447800"/>
            <a:chOff x="3552" y="1200"/>
            <a:chExt cx="1296" cy="912"/>
          </a:xfrm>
        </p:grpSpPr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4848" y="1200"/>
              <a:ext cx="0" cy="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3552" y="1200"/>
              <a:ext cx="1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3552" y="1200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37"/>
          <p:cNvGrpSpPr>
            <a:grpSpLocks/>
          </p:cNvGrpSpPr>
          <p:nvPr/>
        </p:nvGrpSpPr>
        <p:grpSpPr bwMode="auto">
          <a:xfrm>
            <a:off x="1773195" y="1701114"/>
            <a:ext cx="1981200" cy="2209800"/>
            <a:chOff x="624" y="1056"/>
            <a:chExt cx="1248" cy="1392"/>
          </a:xfrm>
        </p:grpSpPr>
        <p:sp>
          <p:nvSpPr>
            <p:cNvPr id="34" name="Line 34"/>
            <p:cNvSpPr>
              <a:spLocks noChangeShapeType="1"/>
            </p:cNvSpPr>
            <p:nvPr/>
          </p:nvSpPr>
          <p:spPr bwMode="auto">
            <a:xfrm flipH="1">
              <a:off x="624" y="1056"/>
              <a:ext cx="12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624" y="1056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624" y="244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4821195" y="1821764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User need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3373395" y="3072714"/>
            <a:ext cx="1436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Logical view</a:t>
            </a: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6345195" y="3148914"/>
            <a:ext cx="1436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Logical view</a:t>
            </a: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5202195" y="4291914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tr-TR" sz="1800">
                <a:latin typeface="Comic Sans MS" panose="030F0702030302020204" pitchFamily="66" charset="0"/>
              </a:rPr>
              <a:t>Inverted file</a:t>
            </a: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2458995" y="4368114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Query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3449595" y="5663514"/>
            <a:ext cx="1782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Retrieved docs</a:t>
            </a: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6737308" y="1929714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Text</a:t>
            </a: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7107195" y="1472514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Text</a:t>
            </a: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1839870" y="1791602"/>
            <a:ext cx="1762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User feedback</a:t>
            </a:r>
          </a:p>
        </p:txBody>
      </p:sp>
      <p:sp>
        <p:nvSpPr>
          <p:cNvPr id="46" name="Text Box 48"/>
          <p:cNvSpPr txBox="1">
            <a:spLocks noChangeArrowheads="1"/>
          </p:cNvSpPr>
          <p:nvPr/>
        </p:nvSpPr>
        <p:spPr bwMode="auto">
          <a:xfrm>
            <a:off x="1239795" y="5982602"/>
            <a:ext cx="1500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tr-TR" sz="1800">
                <a:latin typeface="Comic Sans MS" panose="030F0702030302020204" pitchFamily="66" charset="0"/>
              </a:rPr>
              <a:t>Ranked docs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8056520" y="5079314"/>
            <a:ext cx="1565275" cy="1081088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GB" altLang="tr-TR" sz="2000">
                <a:solidFill>
                  <a:schemeClr val="bg1"/>
                </a:solidFill>
                <a:latin typeface="Comic Sans MS" panose="030F0702030302020204" pitchFamily="66" charset="0"/>
              </a:rPr>
              <a:t>Text repository</a:t>
            </a:r>
          </a:p>
        </p:txBody>
      </p:sp>
      <p:sp>
        <p:nvSpPr>
          <p:cNvPr id="48" name="Line 50"/>
          <p:cNvSpPr>
            <a:spLocks noChangeShapeType="1"/>
          </p:cNvSpPr>
          <p:nvPr/>
        </p:nvSpPr>
        <p:spPr bwMode="auto">
          <a:xfrm>
            <a:off x="8783595" y="4368114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7556"/>
          </a:xfrm>
        </p:spPr>
        <p:txBody>
          <a:bodyPr/>
          <a:lstStyle/>
          <a:p>
            <a:r>
              <a:rPr lang="tr-TR" dirty="0" err="1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680"/>
            <a:ext cx="10515600" cy="53628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Some issues that arise in IR</a:t>
            </a:r>
          </a:p>
          <a:p>
            <a:pPr marL="0" indent="0">
              <a:buNone/>
            </a:pPr>
            <a:r>
              <a:rPr lang="tr-TR" dirty="0"/>
              <a:t>T</a:t>
            </a:r>
            <a:r>
              <a:rPr lang="en-US" dirty="0" err="1" smtClean="0"/>
              <a:t>ext</a:t>
            </a:r>
            <a:r>
              <a:rPr lang="en-US" dirty="0" smtClean="0"/>
              <a:t> </a:t>
            </a:r>
            <a:r>
              <a:rPr lang="en-US" dirty="0"/>
              <a:t>representation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makes a “good” representation?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is a representation generated from text?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retrievable objects and how are they organized</a:t>
            </a:r>
            <a:r>
              <a:rPr lang="en-US" dirty="0" smtClean="0"/>
              <a:t>?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Representing information needs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an appropriate query language?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can interactive query formulation and refinement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supported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Comparing representations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a “good” model of retrieval?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is uncertainty represented?</a:t>
            </a:r>
          </a:p>
          <a:p>
            <a:pPr marL="0" indent="0">
              <a:buNone/>
            </a:pPr>
            <a:r>
              <a:rPr lang="en-US" dirty="0" smtClean="0"/>
              <a:t>Evaluating </a:t>
            </a:r>
            <a:r>
              <a:rPr lang="en-US" dirty="0"/>
              <a:t>effectiveness of retrieval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are good metrics?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constitutes a good experimental test bed?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2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794"/>
          </a:xfrm>
        </p:spPr>
        <p:txBody>
          <a:bodyPr/>
          <a:lstStyle/>
          <a:p>
            <a:r>
              <a:rPr lang="tr-TR" b="1" dirty="0" err="1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29" y="1070920"/>
            <a:ext cx="9613861" cy="558525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Information Retrieval (IR) is a field of science concerned </a:t>
            </a:r>
            <a:r>
              <a:rPr lang="en-US" dirty="0" smtClean="0"/>
              <a:t>with </a:t>
            </a:r>
            <a:r>
              <a:rPr lang="en-US" dirty="0"/>
              <a:t>searching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useful </a:t>
            </a:r>
            <a:r>
              <a:rPr lang="en-US" dirty="0"/>
              <a:t>information in large, loosely structured or unstructured </a:t>
            </a:r>
            <a:r>
              <a:rPr lang="en-US" dirty="0" smtClean="0"/>
              <a:t>collections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1970s, when the field was in its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stages</a:t>
            </a:r>
            <a:r>
              <a:rPr lang="en-US" dirty="0" smtClean="0"/>
              <a:t>, </a:t>
            </a:r>
            <a:r>
              <a:rPr lang="en-US" dirty="0"/>
              <a:t>the word </a:t>
            </a:r>
            <a:r>
              <a:rPr lang="en-US" i="1" dirty="0"/>
              <a:t>information </a:t>
            </a:r>
            <a:r>
              <a:rPr lang="en-US" dirty="0" smtClean="0"/>
              <a:t>primarily</a:t>
            </a:r>
            <a:r>
              <a:rPr lang="tr-TR" dirty="0" smtClean="0"/>
              <a:t> </a:t>
            </a:r>
            <a:r>
              <a:rPr lang="en-US" dirty="0" smtClean="0"/>
              <a:t>meant </a:t>
            </a:r>
            <a:r>
              <a:rPr lang="en-US" i="1" dirty="0"/>
              <a:t>text</a:t>
            </a:r>
            <a:r>
              <a:rPr lang="en-US" dirty="0"/>
              <a:t>, specifically the kinds of text one might find in a </a:t>
            </a:r>
            <a:r>
              <a:rPr lang="en-US" dirty="0" smtClean="0"/>
              <a:t>library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Today</a:t>
            </a:r>
            <a:r>
              <a:rPr lang="tr-TR" dirty="0" smtClean="0"/>
              <a:t>  </a:t>
            </a:r>
            <a:r>
              <a:rPr lang="en-US" dirty="0" smtClean="0"/>
              <a:t>information </a:t>
            </a:r>
            <a:r>
              <a:rPr lang="en-US" dirty="0"/>
              <a:t>exists in </a:t>
            </a:r>
            <a:r>
              <a:rPr lang="en-US" u="sng" dirty="0"/>
              <a:t>many more forms</a:t>
            </a:r>
            <a:r>
              <a:rPr lang="en-US" dirty="0"/>
              <a:t>, often quite different from books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scientific </a:t>
            </a:r>
            <a:r>
              <a:rPr lang="en-US" dirty="0"/>
              <a:t>articles which were the focus of early retrieval systems.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 smtClean="0"/>
              <a:t>Web searching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tr-TR" dirty="0" err="1" smtClean="0"/>
              <a:t>well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en-US" dirty="0" smtClean="0"/>
              <a:t>application </a:t>
            </a:r>
            <a:r>
              <a:rPr lang="en-US" dirty="0"/>
              <a:t>of information retrieval today,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web we may find relevant information in the form of </a:t>
            </a:r>
            <a:endParaRPr lang="tr-TR" dirty="0" smtClean="0"/>
          </a:p>
          <a:p>
            <a:pPr lvl="1"/>
            <a:r>
              <a:rPr lang="en-US" dirty="0" smtClean="0"/>
              <a:t>text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images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audio </a:t>
            </a:r>
            <a:r>
              <a:rPr lang="en-US" dirty="0"/>
              <a:t>files, </a:t>
            </a:r>
            <a:endParaRPr lang="tr-TR" dirty="0" smtClean="0"/>
          </a:p>
          <a:p>
            <a:pPr lvl="1"/>
            <a:r>
              <a:rPr lang="en-US" dirty="0" smtClean="0"/>
              <a:t>video </a:t>
            </a:r>
            <a:r>
              <a:rPr lang="en-US" dirty="0"/>
              <a:t>segments, </a:t>
            </a:r>
            <a:endParaRPr lang="tr-TR" dirty="0" smtClean="0"/>
          </a:p>
          <a:p>
            <a:pPr lvl="1"/>
            <a:r>
              <a:rPr lang="en-US" dirty="0" smtClean="0"/>
              <a:t>even </a:t>
            </a:r>
            <a:r>
              <a:rPr lang="en-US" dirty="0"/>
              <a:t>as hyper-links between </a:t>
            </a:r>
            <a:r>
              <a:rPr lang="en-US" dirty="0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pages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5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6865"/>
            <a:ext cx="10515600" cy="49000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IR system often component of larger system</a:t>
            </a:r>
          </a:p>
          <a:p>
            <a:pPr marL="0" indent="0">
              <a:buNone/>
            </a:pPr>
            <a:r>
              <a:rPr lang="en-US" dirty="0" smtClean="0"/>
              <a:t>Might </a:t>
            </a:r>
            <a:r>
              <a:rPr lang="en-US" dirty="0"/>
              <a:t>evaluate several aspects</a:t>
            </a:r>
          </a:p>
          <a:p>
            <a:pPr lvl="1"/>
            <a:r>
              <a:rPr lang="en-US" dirty="0" smtClean="0"/>
              <a:t>Assistance </a:t>
            </a:r>
            <a:r>
              <a:rPr lang="en-US" dirty="0"/>
              <a:t>in formulating queries</a:t>
            </a:r>
          </a:p>
          <a:p>
            <a:pPr lvl="1"/>
            <a:r>
              <a:rPr lang="en-US" dirty="0" smtClean="0"/>
              <a:t>Speed </a:t>
            </a:r>
            <a:r>
              <a:rPr lang="en-US" dirty="0"/>
              <a:t>of retrieval</a:t>
            </a:r>
          </a:p>
          <a:p>
            <a:pPr lvl="1"/>
            <a:r>
              <a:rPr lang="en-US" dirty="0" smtClean="0"/>
              <a:t>Resources </a:t>
            </a:r>
            <a:r>
              <a:rPr lang="en-US" dirty="0"/>
              <a:t>required</a:t>
            </a:r>
          </a:p>
          <a:p>
            <a:pPr lvl="1"/>
            <a:r>
              <a:rPr lang="en-US" dirty="0" smtClean="0"/>
              <a:t>Presentation </a:t>
            </a:r>
            <a:r>
              <a:rPr lang="en-US" dirty="0"/>
              <a:t>of documents</a:t>
            </a:r>
          </a:p>
          <a:p>
            <a:pPr lvl="1"/>
            <a:r>
              <a:rPr lang="en-US" dirty="0" smtClean="0"/>
              <a:t>Ability </a:t>
            </a:r>
            <a:r>
              <a:rPr lang="en-US" dirty="0"/>
              <a:t>to find relevant documents</a:t>
            </a:r>
          </a:p>
          <a:p>
            <a:pPr lvl="1"/>
            <a:r>
              <a:rPr lang="en-US" dirty="0" smtClean="0"/>
              <a:t>Appealing </a:t>
            </a:r>
            <a:r>
              <a:rPr lang="en-US" dirty="0"/>
              <a:t>to users (market evaluation)</a:t>
            </a:r>
          </a:p>
          <a:p>
            <a:pPr marL="0" indent="0">
              <a:buNone/>
            </a:pPr>
            <a:r>
              <a:rPr lang="en-US" dirty="0" smtClean="0"/>
              <a:t>Evaluation </a:t>
            </a:r>
            <a:r>
              <a:rPr lang="en-US" dirty="0"/>
              <a:t>generally comparative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A vs. B or A vs A’</a:t>
            </a:r>
          </a:p>
          <a:p>
            <a:pPr marL="0" indent="0">
              <a:buNone/>
            </a:pPr>
            <a:r>
              <a:rPr lang="en-US" dirty="0" smtClean="0"/>
              <a:t>Cost-benefit </a:t>
            </a:r>
            <a:r>
              <a:rPr lang="en-US" dirty="0"/>
              <a:t>analysis possible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Most </a:t>
            </a:r>
            <a:r>
              <a:rPr lang="en-US" b="1" dirty="0"/>
              <a:t>common evaluation: retrieval effectiveness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92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Collections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773"/>
            <a:ext cx="10515600" cy="5007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Compare </a:t>
            </a:r>
            <a:r>
              <a:rPr lang="en-US" dirty="0"/>
              <a:t>retrieval performance using a test collection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documents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queries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relevance judgments (which docs relevant to each query)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compare the performance of two techniques: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technique used to evaluate test queries</a:t>
            </a:r>
          </a:p>
          <a:p>
            <a:pPr lvl="1"/>
            <a:r>
              <a:rPr lang="en-US" dirty="0" smtClean="0"/>
              <a:t>results </a:t>
            </a:r>
            <a:r>
              <a:rPr lang="en-US" dirty="0"/>
              <a:t>(set or ranked list) compared using some </a:t>
            </a:r>
            <a:r>
              <a:rPr lang="en-US" dirty="0" err="1" smtClean="0"/>
              <a:t>performancemeasure</a:t>
            </a:r>
            <a:endParaRPr lang="en-US" dirty="0"/>
          </a:p>
          <a:p>
            <a:pPr lvl="1"/>
            <a:r>
              <a:rPr lang="en-US" dirty="0" smtClean="0"/>
              <a:t>most </a:t>
            </a:r>
            <a:r>
              <a:rPr lang="en-US" dirty="0"/>
              <a:t>common measures based on </a:t>
            </a:r>
            <a:r>
              <a:rPr lang="en-US" i="1" dirty="0"/>
              <a:t>precision </a:t>
            </a:r>
            <a:r>
              <a:rPr lang="en-US" dirty="0"/>
              <a:t>and </a:t>
            </a:r>
            <a:r>
              <a:rPr lang="en-US" i="1" dirty="0"/>
              <a:t>recall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Usually </a:t>
            </a:r>
            <a:r>
              <a:rPr lang="en-US" dirty="0"/>
              <a:t>test with multiple collections - performance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collection </a:t>
            </a:r>
            <a:r>
              <a:rPr lang="en-US" dirty="0"/>
              <a:t>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Retrieval</a:t>
            </a:r>
            <a:r>
              <a:rPr lang="tr-TR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What </a:t>
            </a:r>
            <a:r>
              <a:rPr lang="en-US" dirty="0" smtClean="0"/>
              <a:t>Is </a:t>
            </a:r>
            <a:r>
              <a:rPr lang="en-US" dirty="0"/>
              <a:t>a retrieval model</a:t>
            </a:r>
            <a:r>
              <a:rPr lang="en-US" dirty="0" smtClean="0"/>
              <a:t>?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Model is an idealization or abstraction of an </a:t>
            </a:r>
            <a:r>
              <a:rPr lang="en-US" dirty="0" smtClean="0"/>
              <a:t>actual</a:t>
            </a:r>
            <a:r>
              <a:rPr lang="tr-T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(here, retrieval)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Mathematical </a:t>
            </a:r>
            <a:r>
              <a:rPr lang="en-US" dirty="0"/>
              <a:t>models are used to study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properties </a:t>
            </a:r>
            <a:r>
              <a:rPr lang="en-US" dirty="0"/>
              <a:t>of the process, draw conclusions, </a:t>
            </a:r>
            <a:r>
              <a:rPr lang="en-US" dirty="0" smtClean="0"/>
              <a:t>make</a:t>
            </a:r>
            <a:r>
              <a:rPr lang="tr-TR" dirty="0" smtClean="0"/>
              <a:t> </a:t>
            </a:r>
            <a:r>
              <a:rPr lang="en-US" dirty="0" smtClean="0"/>
              <a:t>predictions</a:t>
            </a:r>
            <a:endParaRPr lang="en-US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Conclusions </a:t>
            </a:r>
            <a:r>
              <a:rPr lang="en-US" dirty="0"/>
              <a:t>derived from a model depend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whether </a:t>
            </a:r>
            <a:r>
              <a:rPr lang="en-US" dirty="0"/>
              <a:t>the model is a good approximation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actual situation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Statistical </a:t>
            </a:r>
            <a:r>
              <a:rPr lang="en-US" dirty="0"/>
              <a:t>models represent repetitive processes 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make </a:t>
            </a:r>
            <a:r>
              <a:rPr lang="en-US" dirty="0"/>
              <a:t>predictions about frequencies of </a:t>
            </a:r>
            <a:r>
              <a:rPr lang="en-US" dirty="0" smtClean="0"/>
              <a:t>interesting</a:t>
            </a:r>
            <a:r>
              <a:rPr lang="tr-TR" dirty="0" smtClean="0"/>
              <a:t> </a:t>
            </a:r>
            <a:r>
              <a:rPr lang="en-US" dirty="0" smtClean="0"/>
              <a:t>events</a:t>
            </a:r>
            <a:r>
              <a:rPr lang="en-US" dirty="0"/>
              <a:t>, use probability as the fundamental tool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retrieval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654" y="1474573"/>
            <a:ext cx="10950146" cy="47023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Retrieval models can describe the </a:t>
            </a:r>
            <a:r>
              <a:rPr lang="en-US" sz="2600" dirty="0" smtClean="0"/>
              <a:t>computational</a:t>
            </a:r>
            <a:r>
              <a:rPr lang="tr-TR" sz="2600" dirty="0" smtClean="0"/>
              <a:t> </a:t>
            </a:r>
            <a:r>
              <a:rPr lang="en-US" sz="2600" dirty="0" smtClean="0"/>
              <a:t>process</a:t>
            </a:r>
            <a:endParaRPr lang="en-US" sz="2600" dirty="0"/>
          </a:p>
          <a:p>
            <a:pPr marL="0" indent="0">
              <a:buNone/>
            </a:pPr>
            <a:r>
              <a:rPr lang="tr-TR" sz="2600" dirty="0" smtClean="0"/>
              <a:t>	</a:t>
            </a:r>
            <a:r>
              <a:rPr lang="en-US" sz="2600" dirty="0" smtClean="0"/>
              <a:t>– how </a:t>
            </a:r>
            <a:r>
              <a:rPr lang="en-US" sz="2600" dirty="0"/>
              <a:t>documents are ranked</a:t>
            </a:r>
          </a:p>
          <a:p>
            <a:pPr marL="0" indent="0">
              <a:buNone/>
            </a:pPr>
            <a:r>
              <a:rPr lang="tr-TR" sz="2600" dirty="0" smtClean="0"/>
              <a:t>	</a:t>
            </a:r>
            <a:r>
              <a:rPr lang="en-US" sz="2600" dirty="0" smtClean="0"/>
              <a:t>– Note </a:t>
            </a:r>
            <a:r>
              <a:rPr lang="en-US" sz="2600" dirty="0"/>
              <a:t>that how documents or indexes are </a:t>
            </a:r>
            <a:r>
              <a:rPr lang="en-US" sz="2600" i="1" dirty="0"/>
              <a:t>stored </a:t>
            </a:r>
            <a:r>
              <a:rPr lang="en-US" sz="2600" dirty="0" smtClean="0"/>
              <a:t>is</a:t>
            </a:r>
            <a:r>
              <a:rPr lang="tr-TR" sz="2600" dirty="0" smtClean="0"/>
              <a:t>  </a:t>
            </a:r>
            <a:r>
              <a:rPr lang="en-US" sz="2600" dirty="0" smtClean="0"/>
              <a:t>implementation</a:t>
            </a:r>
            <a:endParaRPr lang="tr-TR" sz="2600" dirty="0" smtClean="0"/>
          </a:p>
          <a:p>
            <a:pPr marL="0" indent="0">
              <a:buNone/>
            </a:pPr>
            <a:endParaRPr lang="tr-TR" sz="2600" dirty="0"/>
          </a:p>
          <a:p>
            <a:r>
              <a:rPr lang="fr-FR" dirty="0" err="1"/>
              <a:t>Retrieval</a:t>
            </a:r>
            <a:r>
              <a:rPr lang="fr-FR" dirty="0"/>
              <a:t> variables: </a:t>
            </a:r>
            <a:r>
              <a:rPr lang="fr-FR" dirty="0" err="1"/>
              <a:t>queries</a:t>
            </a:r>
            <a:r>
              <a:rPr lang="fr-FR" dirty="0"/>
              <a:t>, documents, </a:t>
            </a:r>
            <a:r>
              <a:rPr lang="fr-FR" dirty="0" err="1"/>
              <a:t>terms</a:t>
            </a:r>
            <a:r>
              <a:rPr lang="fr-FR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relevance </a:t>
            </a:r>
            <a:r>
              <a:rPr lang="en-US" dirty="0"/>
              <a:t>judgements, users, information needs, </a:t>
            </a:r>
            <a:r>
              <a:rPr lang="en-US" dirty="0" smtClean="0"/>
              <a:t>…</a:t>
            </a:r>
            <a:endParaRPr lang="tr-TR" dirty="0" smtClean="0"/>
          </a:p>
          <a:p>
            <a:endParaRPr lang="tr-TR" sz="2600" dirty="0"/>
          </a:p>
          <a:p>
            <a:r>
              <a:rPr lang="en-US" dirty="0"/>
              <a:t>Retrieval models have </a:t>
            </a:r>
            <a:r>
              <a:rPr lang="en-US" dirty="0" smtClean="0"/>
              <a:t>definition</a:t>
            </a:r>
            <a:r>
              <a:rPr lang="tr-TR" dirty="0" smtClean="0"/>
              <a:t> </a:t>
            </a:r>
            <a:r>
              <a:rPr lang="en-US" dirty="0" smtClean="0"/>
              <a:t>of relevance</a:t>
            </a:r>
            <a:r>
              <a:rPr lang="tr-TR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4537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IR Model: </a:t>
            </a:r>
            <a:r>
              <a:rPr lang="en-US" dirty="0"/>
              <a:t>Boolean (exact match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Exact </a:t>
            </a:r>
            <a:r>
              <a:rPr lang="en-US" dirty="0"/>
              <a:t>match retrieval</a:t>
            </a:r>
          </a:p>
          <a:p>
            <a:r>
              <a:rPr lang="en-US" dirty="0" smtClean="0"/>
              <a:t>Dominant </a:t>
            </a:r>
            <a:r>
              <a:rPr lang="en-US" dirty="0"/>
              <a:t>model for years</a:t>
            </a:r>
          </a:p>
          <a:p>
            <a:r>
              <a:rPr lang="en-US" dirty="0" smtClean="0"/>
              <a:t>Still popular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altLang="zh-TW" dirty="0">
                <a:ea typeface="PMingLiU" pitchFamily="18" charset="-120"/>
              </a:rPr>
              <a:t>Advantages:</a:t>
            </a:r>
          </a:p>
          <a:p>
            <a:pPr lvl="1"/>
            <a:r>
              <a:rPr lang="en-US" altLang="zh-TW" dirty="0">
                <a:ea typeface="PMingLiU" pitchFamily="18" charset="-120"/>
              </a:rPr>
              <a:t>efficient</a:t>
            </a:r>
          </a:p>
          <a:p>
            <a:pPr lvl="1"/>
            <a:r>
              <a:rPr lang="en-US" altLang="zh-TW" dirty="0">
                <a:ea typeface="PMingLiU" pitchFamily="18" charset="-120"/>
              </a:rPr>
              <a:t>predictable, easy to explain</a:t>
            </a:r>
          </a:p>
          <a:p>
            <a:pPr lvl="1"/>
            <a:r>
              <a:rPr lang="en-US" altLang="zh-TW" dirty="0">
                <a:ea typeface="PMingLiU" pitchFamily="18" charset="-120"/>
              </a:rPr>
              <a:t>structured queries</a:t>
            </a:r>
          </a:p>
          <a:p>
            <a:pPr lvl="1"/>
            <a:r>
              <a:rPr lang="en-US" altLang="zh-TW" dirty="0">
                <a:ea typeface="PMingLiU" pitchFamily="18" charset="-120"/>
              </a:rPr>
              <a:t>work well when you know exactly what docs you want</a:t>
            </a:r>
            <a:endParaRPr lang="en-US" altLang="zh-TW" sz="2000" i="1" dirty="0">
              <a:ea typeface="PMingLiU" pitchFamily="18" charset="-12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42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Exact </a:t>
            </a:r>
            <a:r>
              <a:rPr lang="en-US" dirty="0" smtClean="0"/>
              <a:t>Match</a:t>
            </a:r>
            <a:r>
              <a:rPr lang="tr-TR" dirty="0" smtClean="0"/>
              <a:t> (</a:t>
            </a:r>
            <a:r>
              <a:rPr lang="tr-TR" dirty="0" err="1" smtClean="0"/>
              <a:t>Boolean</a:t>
            </a:r>
            <a:r>
              <a:rPr lang="tr-TR" dirty="0" smtClean="0"/>
              <a:t> Model)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2368"/>
            <a:ext cx="10515600" cy="47847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Exact-match</a:t>
            </a:r>
          </a:p>
          <a:p>
            <a:pPr lvl="1"/>
            <a:r>
              <a:rPr lang="en-US" dirty="0" smtClean="0"/>
              <a:t>query </a:t>
            </a:r>
            <a:r>
              <a:rPr lang="en-US" dirty="0"/>
              <a:t>specifies precise retrieval criteria</a:t>
            </a:r>
          </a:p>
          <a:p>
            <a:pPr lvl="1"/>
            <a:r>
              <a:rPr lang="en-US" dirty="0" smtClean="0"/>
              <a:t>every </a:t>
            </a:r>
            <a:r>
              <a:rPr lang="en-US" dirty="0"/>
              <a:t>document either matches or fails to match query</a:t>
            </a:r>
          </a:p>
          <a:p>
            <a:pPr lvl="1"/>
            <a:r>
              <a:rPr lang="en-US" dirty="0" smtClean="0"/>
              <a:t>result </a:t>
            </a:r>
            <a:r>
              <a:rPr lang="en-US" dirty="0"/>
              <a:t>is a set of </a:t>
            </a:r>
            <a:r>
              <a:rPr lang="en-US" dirty="0" smtClean="0"/>
              <a:t>documents</a:t>
            </a:r>
            <a:r>
              <a:rPr lang="tr-TR" dirty="0" smtClean="0"/>
              <a:t> </a:t>
            </a:r>
          </a:p>
          <a:p>
            <a:pPr lvl="1"/>
            <a:r>
              <a:rPr lang="en-US" dirty="0" smtClean="0"/>
              <a:t>Unordered </a:t>
            </a:r>
            <a:r>
              <a:rPr lang="en-US" dirty="0"/>
              <a:t>in pure exact </a:t>
            </a:r>
            <a:r>
              <a:rPr lang="en-US" dirty="0" smtClean="0"/>
              <a:t>match</a:t>
            </a:r>
            <a:r>
              <a:rPr lang="tr-TR" dirty="0" smtClean="0"/>
              <a:t> (set of </a:t>
            </a:r>
            <a:r>
              <a:rPr lang="tr-TR" dirty="0" err="1" smtClean="0"/>
              <a:t>documents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377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Boolean </a:t>
            </a:r>
            <a:r>
              <a:rPr lang="tr-TR" altLang="zh-TW" dirty="0" smtClean="0">
                <a:ea typeface="PMingLiU" pitchFamily="18" charset="-120"/>
              </a:rPr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>
                <a:ea typeface="PMingLiU" pitchFamily="18" charset="-120"/>
              </a:rPr>
              <a:t>Most common exact-match model</a:t>
            </a:r>
          </a:p>
          <a:p>
            <a:pPr lvl="1"/>
            <a:r>
              <a:rPr lang="en-US" altLang="zh-TW" sz="2000" dirty="0">
                <a:ea typeface="PMingLiU" pitchFamily="18" charset="-120"/>
              </a:rPr>
              <a:t>queries: logic expressions with doc features as operands</a:t>
            </a:r>
          </a:p>
          <a:p>
            <a:pPr lvl="1"/>
            <a:r>
              <a:rPr lang="en-US" altLang="zh-TW" sz="2000" dirty="0">
                <a:ea typeface="PMingLiU" pitchFamily="18" charset="-120"/>
              </a:rPr>
              <a:t>retrieved documents are generally not ranked</a:t>
            </a:r>
          </a:p>
          <a:p>
            <a:pPr lvl="1"/>
            <a:r>
              <a:rPr lang="en-US" altLang="zh-TW" sz="2000" dirty="0">
                <a:ea typeface="PMingLiU" pitchFamily="18" charset="-120"/>
              </a:rPr>
              <a:t>query formulation difficult for novice users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altLang="zh-TW" dirty="0">
                <a:ea typeface="PMingLiU" pitchFamily="18" charset="-120"/>
              </a:rPr>
              <a:t>“Pure” Boolean operators: AND, OR, and NOT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altLang="zh-TW" dirty="0">
                <a:ea typeface="PMingLiU" pitchFamily="18" charset="-120"/>
              </a:rPr>
              <a:t>Most systems support simple regular expressions as search terms to match spelling variants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Boolean</a:t>
            </a:r>
            <a:r>
              <a:rPr lang="tr-TR" dirty="0" smtClean="0"/>
              <a:t> Model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3353" y="1394753"/>
            <a:ext cx="4520514" cy="4114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tr-TR" altLang="tr-TR" sz="1600" dirty="0" smtClean="0"/>
              <a:t>1</a:t>
            </a:r>
            <a:r>
              <a:rPr lang="en-US" altLang="tr-TR" sz="1600" dirty="0" smtClean="0"/>
              <a:t>: System and human system engineering testing of EPS</a:t>
            </a:r>
          </a:p>
          <a:p>
            <a:pPr>
              <a:buFontTx/>
              <a:buNone/>
            </a:pPr>
            <a:r>
              <a:rPr lang="tr-TR" altLang="tr-TR" sz="1600" dirty="0" smtClean="0"/>
              <a:t>2</a:t>
            </a:r>
            <a:r>
              <a:rPr lang="en-US" altLang="tr-TR" sz="1600" dirty="0" smtClean="0"/>
              <a:t>: A survey of user opinion of </a:t>
            </a:r>
            <a:r>
              <a:rPr lang="en-US" altLang="tr-TR" sz="1600" b="1" dirty="0" smtClean="0"/>
              <a:t>computer</a:t>
            </a:r>
            <a:r>
              <a:rPr lang="en-US" altLang="tr-TR" sz="1600" dirty="0" smtClean="0"/>
              <a:t> system response time </a:t>
            </a:r>
          </a:p>
          <a:p>
            <a:pPr>
              <a:buFontTx/>
              <a:buNone/>
            </a:pPr>
            <a:r>
              <a:rPr lang="tr-TR" altLang="tr-TR" sz="1600" dirty="0" smtClean="0"/>
              <a:t>3</a:t>
            </a:r>
            <a:r>
              <a:rPr lang="en-US" altLang="tr-TR" sz="1600" dirty="0" smtClean="0"/>
              <a:t>: The EPS user interface management system </a:t>
            </a:r>
          </a:p>
          <a:p>
            <a:pPr>
              <a:buFontTx/>
              <a:buNone/>
            </a:pPr>
            <a:r>
              <a:rPr lang="tr-TR" altLang="tr-TR" sz="1600" dirty="0"/>
              <a:t>4</a:t>
            </a:r>
            <a:r>
              <a:rPr lang="en-US" altLang="tr-TR" sz="1600" dirty="0" smtClean="0"/>
              <a:t>: Human machine interface for ABC </a:t>
            </a:r>
            <a:r>
              <a:rPr lang="en-US" altLang="tr-TR" sz="1600" b="1" dirty="0" smtClean="0"/>
              <a:t>computer</a:t>
            </a:r>
            <a:r>
              <a:rPr lang="en-US" altLang="tr-TR" sz="1600" dirty="0" smtClean="0"/>
              <a:t> applications </a:t>
            </a:r>
          </a:p>
          <a:p>
            <a:pPr>
              <a:buFontTx/>
              <a:buNone/>
            </a:pPr>
            <a:r>
              <a:rPr lang="tr-TR" altLang="tr-TR" sz="1600" dirty="0"/>
              <a:t>5</a:t>
            </a:r>
            <a:r>
              <a:rPr lang="en-US" altLang="tr-TR" sz="1600" dirty="0" smtClean="0"/>
              <a:t>: Relation of user perceived response time to error measurement </a:t>
            </a:r>
          </a:p>
          <a:p>
            <a:pPr>
              <a:buFontTx/>
              <a:buNone/>
            </a:pPr>
            <a:r>
              <a:rPr lang="tr-TR" altLang="tr-TR" sz="1600" dirty="0"/>
              <a:t>6</a:t>
            </a:r>
            <a:r>
              <a:rPr lang="en-US" altLang="tr-TR" sz="1600" dirty="0" smtClean="0"/>
              <a:t>: The generation of random, binary, ordered trees </a:t>
            </a:r>
          </a:p>
          <a:p>
            <a:pPr>
              <a:buFontTx/>
              <a:buNone/>
            </a:pPr>
            <a:r>
              <a:rPr lang="tr-TR" altLang="tr-TR" sz="1600" dirty="0"/>
              <a:t>7</a:t>
            </a:r>
            <a:r>
              <a:rPr lang="en-US" altLang="tr-TR" sz="1600" dirty="0" smtClean="0"/>
              <a:t>: The intersection graph of paths in trees </a:t>
            </a:r>
          </a:p>
          <a:p>
            <a:pPr>
              <a:buFontTx/>
              <a:buNone/>
            </a:pPr>
            <a:r>
              <a:rPr lang="tr-TR" altLang="tr-TR" sz="1600" dirty="0"/>
              <a:t>8</a:t>
            </a:r>
            <a:r>
              <a:rPr lang="en-US" altLang="tr-TR" sz="1600" dirty="0" smtClean="0"/>
              <a:t>: Graph minors IV: Widths of trees and well-quasi-ordering </a:t>
            </a:r>
          </a:p>
          <a:p>
            <a:pPr>
              <a:buFontTx/>
              <a:buNone/>
            </a:pPr>
            <a:r>
              <a:rPr lang="tr-TR" altLang="tr-TR" sz="1600" dirty="0"/>
              <a:t>9</a:t>
            </a:r>
            <a:r>
              <a:rPr lang="en-US" altLang="tr-TR" sz="1600" dirty="0" smtClean="0"/>
              <a:t>: Graph minors: A survey </a:t>
            </a:r>
            <a:endParaRPr lang="en-US" altLang="tr-TR" sz="1600" dirty="0"/>
          </a:p>
        </p:txBody>
      </p:sp>
      <p:sp>
        <p:nvSpPr>
          <p:cNvPr id="7" name="Rectangle 6"/>
          <p:cNvSpPr/>
          <p:nvPr/>
        </p:nvSpPr>
        <p:spPr>
          <a:xfrm>
            <a:off x="5208758" y="551208"/>
            <a:ext cx="35309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tr-TR" dirty="0">
                <a:ea typeface="MS PGothic" panose="020B0600070205080204" pitchFamily="34" charset="-128"/>
              </a:rPr>
              <a:t>Term-document incidence </a:t>
            </a:r>
            <a:r>
              <a:rPr lang="en-US" altLang="tr-TR" dirty="0" err="1" smtClean="0">
                <a:ea typeface="MS PGothic" panose="020B0600070205080204" pitchFamily="34" charset="-128"/>
              </a:rPr>
              <a:t>matrice</a:t>
            </a:r>
            <a:endParaRPr lang="tr-TR" altLang="tr-TR" dirty="0" smtClean="0">
              <a:ea typeface="MS PGothic" panose="020B0600070205080204" pitchFamily="34" charset="-128"/>
            </a:endParaRPr>
          </a:p>
          <a:p>
            <a:endParaRPr lang="tr-TR" altLang="tr-TR" dirty="0">
              <a:ea typeface="MS PGothic" panose="020B0600070205080204" pitchFamily="34" charset="-128"/>
            </a:endParaRPr>
          </a:p>
          <a:p>
            <a:r>
              <a:rPr lang="en-US" altLang="tr-TR" dirty="0" smtClean="0">
                <a:ea typeface="MS PGothic" panose="020B0600070205080204" pitchFamily="34" charset="-128"/>
              </a:rPr>
              <a:t>we </a:t>
            </a:r>
            <a:r>
              <a:rPr lang="en-US" altLang="tr-TR" dirty="0">
                <a:ea typeface="MS PGothic" panose="020B0600070205080204" pitchFamily="34" charset="-128"/>
              </a:rPr>
              <a:t>have a 0/1 vector for each term.</a:t>
            </a:r>
          </a:p>
          <a:p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9234616" y="889687"/>
            <a:ext cx="2430162" cy="1010133"/>
          </a:xfrm>
          <a:prstGeom prst="borderCallout1">
            <a:avLst>
              <a:gd name="adj1" fmla="val 18750"/>
              <a:gd name="adj2" fmla="val -8333"/>
              <a:gd name="adj3" fmla="val 106791"/>
              <a:gd name="adj4" fmla="val -87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Documents</a:t>
            </a:r>
          </a:p>
          <a:p>
            <a:pPr algn="ctr"/>
            <a:r>
              <a:rPr lang="en-US" sz="1600" dirty="0" smtClean="0"/>
              <a:t>(possibly document ids)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69028" y="5892850"/>
            <a:ext cx="99430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Palatino-Roman"/>
              </a:rPr>
              <a:t>term-document incidence matrix. Matrix element </a:t>
            </a:r>
            <a:r>
              <a:rPr lang="en-US" dirty="0">
                <a:latin typeface="CMR10"/>
              </a:rPr>
              <a:t>(</a:t>
            </a:r>
            <a:r>
              <a:rPr lang="en-US" i="1" dirty="0">
                <a:latin typeface="Palatino-Italic"/>
              </a:rPr>
              <a:t>t</a:t>
            </a:r>
            <a:r>
              <a:rPr lang="en-US" dirty="0">
                <a:latin typeface="Palatino-Roman"/>
              </a:rPr>
              <a:t>, </a:t>
            </a:r>
            <a:r>
              <a:rPr lang="en-US" i="1" dirty="0">
                <a:latin typeface="Palatino-Italic"/>
              </a:rPr>
              <a:t>d</a:t>
            </a:r>
            <a:r>
              <a:rPr lang="en-US" dirty="0">
                <a:latin typeface="CMR10"/>
              </a:rPr>
              <a:t>) </a:t>
            </a:r>
            <a:r>
              <a:rPr lang="en-US" dirty="0">
                <a:latin typeface="Palatino-Roman"/>
              </a:rPr>
              <a:t>is 1 if the</a:t>
            </a:r>
          </a:p>
          <a:p>
            <a:r>
              <a:rPr lang="tr-TR" dirty="0" err="1" smtClean="0">
                <a:latin typeface="Palatino-Roman"/>
              </a:rPr>
              <a:t>Document</a:t>
            </a:r>
            <a:r>
              <a:rPr lang="tr-TR" dirty="0" smtClean="0">
                <a:latin typeface="Palatino-Roman"/>
              </a:rPr>
              <a:t> </a:t>
            </a:r>
            <a:r>
              <a:rPr lang="en-US" dirty="0" smtClean="0">
                <a:latin typeface="Palatino-Roman"/>
              </a:rPr>
              <a:t>in </a:t>
            </a:r>
            <a:r>
              <a:rPr lang="en-US" dirty="0">
                <a:latin typeface="Palatino-Roman"/>
              </a:rPr>
              <a:t>column </a:t>
            </a:r>
            <a:r>
              <a:rPr lang="en-US" i="1" dirty="0">
                <a:latin typeface="Palatino-Italic"/>
              </a:rPr>
              <a:t>d </a:t>
            </a:r>
            <a:r>
              <a:rPr lang="en-US" dirty="0">
                <a:latin typeface="Palatino-Roman"/>
              </a:rPr>
              <a:t>contains the word in row </a:t>
            </a:r>
            <a:r>
              <a:rPr lang="en-US" i="1" dirty="0">
                <a:latin typeface="Palatino-Italic"/>
              </a:rPr>
              <a:t>t</a:t>
            </a:r>
            <a:r>
              <a:rPr lang="en-US" dirty="0">
                <a:latin typeface="Palatino-Roman"/>
              </a:rPr>
              <a:t>, and is 0 otherwise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723419"/>
              </p:ext>
            </p:extLst>
          </p:nvPr>
        </p:nvGraphicFramePr>
        <p:xfrm>
          <a:off x="4864100" y="2015565"/>
          <a:ext cx="6489700" cy="3343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23227346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128148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957687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46793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52331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25979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30448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105551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415922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04584340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 </a:t>
                      </a:r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80912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Interface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37029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User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94609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System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60818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Human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35637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Computer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224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Response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8607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Time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84067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EPS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38478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Survey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06222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Trees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6633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Graph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37032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Minors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663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21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Boolean</a:t>
            </a:r>
            <a:r>
              <a:rPr lang="tr-TR" dirty="0" smtClean="0"/>
              <a:t> Model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2050" y="169068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tr-TR" dirty="0" smtClean="0">
                <a:ea typeface="MS PGothic" panose="020B0600070205080204" pitchFamily="34" charset="-128"/>
              </a:rPr>
              <a:t>To </a:t>
            </a:r>
            <a:r>
              <a:rPr lang="en-US" altLang="tr-TR" dirty="0">
                <a:ea typeface="MS PGothic" panose="020B0600070205080204" pitchFamily="34" charset="-128"/>
              </a:rPr>
              <a:t>answer query: take the vectors </a:t>
            </a:r>
            <a:r>
              <a:rPr lang="tr-TR" dirty="0" smtClean="0"/>
              <a:t> </a:t>
            </a:r>
            <a:r>
              <a:rPr lang="tr-TR" dirty="0" err="1"/>
              <a:t>system</a:t>
            </a:r>
            <a:r>
              <a:rPr lang="tr-TR" dirty="0"/>
              <a:t> AND </a:t>
            </a:r>
            <a:r>
              <a:rPr lang="tr-TR" dirty="0" err="1"/>
              <a:t>computer</a:t>
            </a:r>
            <a:endParaRPr lang="en-US" dirty="0"/>
          </a:p>
          <a:p>
            <a:r>
              <a:rPr lang="en-US" altLang="tr-TR" dirty="0" smtClean="0"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tr-TR" dirty="0" smtClean="0">
                <a:ea typeface="MS PGothic" panose="020B0600070205080204" pitchFamily="34" charset="-128"/>
              </a:rPr>
              <a:t>itwise </a:t>
            </a:r>
            <a:r>
              <a:rPr lang="en-US" altLang="tr-TR" i="1" dirty="0">
                <a:ea typeface="MS PGothic" panose="020B0600070205080204" pitchFamily="34" charset="-128"/>
              </a:rPr>
              <a:t>AND</a:t>
            </a:r>
            <a:r>
              <a:rPr lang="en-US" altLang="tr-TR" dirty="0">
                <a:ea typeface="MS PGothic" panose="020B0600070205080204" pitchFamily="34" charset="-128"/>
              </a:rPr>
              <a:t>.</a:t>
            </a:r>
          </a:p>
          <a:p>
            <a:pPr lvl="1"/>
            <a:endParaRPr lang="tr-TR" altLang="tr-TR" dirty="0" smtClean="0">
              <a:ea typeface="MS PGothic" panose="020B0600070205080204" pitchFamily="34" charset="-128"/>
            </a:endParaRPr>
          </a:p>
          <a:p>
            <a:pPr lvl="1"/>
            <a:endParaRPr lang="en-US" altLang="tr-TR" i="1" dirty="0">
              <a:ea typeface="MS PGothic" panose="020B0600070205080204" pitchFamily="34" charset="-128"/>
            </a:endParaRPr>
          </a:p>
          <a:p>
            <a:pPr lvl="1"/>
            <a:endParaRPr lang="en-US" altLang="tr-TR" i="1" dirty="0">
              <a:ea typeface="MS PGothic" panose="020B0600070205080204" pitchFamily="34" charset="-128"/>
            </a:endParaRPr>
          </a:p>
          <a:p>
            <a:pPr lvl="1"/>
            <a:endParaRPr lang="tr-TR" altLang="tr-TR" b="1" dirty="0" smtClean="0">
              <a:ea typeface="MS PGothic" panose="020B0600070205080204" pitchFamily="34" charset="-12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30000"/>
              </p:ext>
            </p:extLst>
          </p:nvPr>
        </p:nvGraphicFramePr>
        <p:xfrm>
          <a:off x="4597572" y="2346131"/>
          <a:ext cx="6489700" cy="3343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42480740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149652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29033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283533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95406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472503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068343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430223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833383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96484315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 </a:t>
                      </a:r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a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b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c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d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f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g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h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I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86258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Interface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64474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User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02972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System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36856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Human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4108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Computer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38482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Response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09301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Time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43263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EPS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89541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Survey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18274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Trees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33776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Graph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81583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Minors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84350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19133" y="3016251"/>
            <a:ext cx="2945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</a:rPr>
              <a:t>Computer</a:t>
            </a:r>
            <a:r>
              <a:rPr lang="tr-TR" dirty="0" smtClean="0">
                <a:latin typeface="Arial" panose="020B0604020202020204" pitchFamily="34" charset="0"/>
              </a:rPr>
              <a:t>:</a:t>
            </a:r>
            <a:r>
              <a:rPr lang="it-IT" dirty="0" smtClean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1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1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r>
              <a:rPr lang="it-IT" b="1" dirty="0">
                <a:latin typeface="Arial" panose="020B0604020202020204" pitchFamily="34" charset="0"/>
              </a:rPr>
              <a:t>0</a:t>
            </a:r>
            <a:r>
              <a:rPr lang="it-IT" b="1" dirty="0"/>
              <a:t> 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73021" y="3340792"/>
            <a:ext cx="2805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latin typeface="Arial" panose="020B0604020202020204" pitchFamily="34" charset="0"/>
              </a:rPr>
              <a:t>System</a:t>
            </a:r>
            <a:r>
              <a:rPr lang="tr-TR" dirty="0"/>
              <a:t> </a:t>
            </a:r>
            <a:r>
              <a:rPr lang="tr-TR" dirty="0" smtClean="0"/>
              <a:t> : </a:t>
            </a:r>
            <a:r>
              <a:rPr lang="tr-TR" b="1" dirty="0" smtClean="0">
                <a:latin typeface="Arial" panose="020B0604020202020204" pitchFamily="34" charset="0"/>
              </a:rPr>
              <a:t>1</a:t>
            </a:r>
            <a:r>
              <a:rPr lang="tr-TR" b="1" dirty="0" smtClean="0"/>
              <a:t> </a:t>
            </a:r>
            <a:r>
              <a:rPr lang="tr-TR" b="1" dirty="0">
                <a:latin typeface="Arial" panose="020B0604020202020204" pitchFamily="34" charset="0"/>
              </a:rPr>
              <a:t>1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1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86459" y="3769555"/>
            <a:ext cx="29081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>
                <a:latin typeface="Arial" panose="020B0604020202020204" pitchFamily="34" charset="0"/>
              </a:rPr>
              <a:t>Retrieved</a:t>
            </a:r>
            <a:r>
              <a:rPr lang="tr-TR" dirty="0" smtClean="0">
                <a:latin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</a:rPr>
              <a:t>0</a:t>
            </a:r>
            <a:r>
              <a:rPr lang="tr-TR" b="1" dirty="0" smtClean="0"/>
              <a:t> </a:t>
            </a:r>
            <a:r>
              <a:rPr lang="tr-TR" b="1" dirty="0">
                <a:latin typeface="Arial" panose="020B0604020202020204" pitchFamily="34" charset="0"/>
              </a:rPr>
              <a:t>1</a:t>
            </a:r>
            <a:r>
              <a:rPr lang="tr-TR" b="1" dirty="0"/>
              <a:t> </a:t>
            </a:r>
            <a:r>
              <a:rPr lang="tr-TR" b="1" dirty="0" smtClean="0"/>
              <a:t> 0 0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b="1" dirty="0"/>
              <a:t> </a:t>
            </a:r>
            <a:r>
              <a:rPr lang="tr-TR" b="1" dirty="0">
                <a:latin typeface="Arial" panose="020B0604020202020204" pitchFamily="34" charset="0"/>
              </a:rPr>
              <a:t>0</a:t>
            </a:r>
            <a:r>
              <a:rPr lang="tr-TR" dirty="0" smtClean="0">
                <a:latin typeface="Arial" panose="020B0604020202020204" pitchFamily="34" charset="0"/>
              </a:rPr>
              <a:t> </a:t>
            </a:r>
          </a:p>
          <a:p>
            <a:r>
              <a:rPr lang="tr-TR" dirty="0" err="1" smtClean="0">
                <a:latin typeface="Arial" panose="020B0604020202020204" pitchFamily="34" charset="0"/>
              </a:rPr>
              <a:t>Document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77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9592"/>
            <a:ext cx="9730946" cy="5366008"/>
          </a:xfrm>
        </p:spPr>
        <p:txBody>
          <a:bodyPr>
            <a:normAutofit lnSpcReduction="10000"/>
          </a:bodyPr>
          <a:lstStyle/>
          <a:p>
            <a:r>
              <a:rPr lang="en-US" altLang="tr-TR" dirty="0">
                <a:ea typeface="ＭＳ Ｐゴシック" panose="020B0600070205080204" pitchFamily="34" charset="-128"/>
              </a:rPr>
              <a:t>Consider </a:t>
            </a:r>
            <a:r>
              <a:rPr lang="en-US" altLang="tr-TR" i="1" dirty="0">
                <a:ea typeface="ＭＳ Ｐゴシック" panose="020B0600070205080204" pitchFamily="34" charset="-128"/>
              </a:rPr>
              <a:t>N </a:t>
            </a:r>
            <a:r>
              <a:rPr lang="en-US" altLang="tr-TR" dirty="0">
                <a:ea typeface="ＭＳ Ｐゴシック" panose="020B0600070205080204" pitchFamily="34" charset="-128"/>
              </a:rPr>
              <a:t>= 1 million documents, each with about 1000 words.</a:t>
            </a:r>
          </a:p>
          <a:p>
            <a:r>
              <a:rPr lang="en-US" altLang="tr-TR" dirty="0" err="1">
                <a:ea typeface="ＭＳ Ｐゴシック" panose="020B0600070205080204" pitchFamily="34" charset="-128"/>
              </a:rPr>
              <a:t>Avg</a:t>
            </a:r>
            <a:r>
              <a:rPr lang="en-US" altLang="tr-TR" dirty="0">
                <a:ea typeface="ＭＳ Ｐゴシック" panose="020B0600070205080204" pitchFamily="34" charset="-128"/>
              </a:rPr>
              <a:t> 6 bytes/word including spaces/punctuation 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6GB of data in the documents.</a:t>
            </a:r>
          </a:p>
          <a:p>
            <a:r>
              <a:rPr lang="en-US" altLang="tr-TR" dirty="0">
                <a:ea typeface="ＭＳ Ｐゴシック" panose="020B0600070205080204" pitchFamily="34" charset="-128"/>
              </a:rPr>
              <a:t>Say there are </a:t>
            </a:r>
            <a:r>
              <a:rPr lang="en-US" altLang="tr-TR" i="1" dirty="0">
                <a:ea typeface="ＭＳ Ｐゴシック" panose="020B0600070205080204" pitchFamily="34" charset="-128"/>
              </a:rPr>
              <a:t>M </a:t>
            </a:r>
            <a:r>
              <a:rPr lang="en-US" altLang="tr-TR" dirty="0">
                <a:ea typeface="ＭＳ Ｐゴシック" panose="020B0600070205080204" pitchFamily="34" charset="-128"/>
              </a:rPr>
              <a:t>= 500K </a:t>
            </a:r>
            <a:r>
              <a:rPr lang="en-US" altLang="tr-TR" i="1" dirty="0">
                <a:solidFill>
                  <a:srgbClr val="139CB7"/>
                </a:solidFill>
                <a:ea typeface="ＭＳ Ｐゴシック" panose="020B0600070205080204" pitchFamily="34" charset="-128"/>
              </a:rPr>
              <a:t>distinct</a:t>
            </a:r>
            <a:r>
              <a:rPr lang="en-US" altLang="tr-TR" dirty="0">
                <a:ea typeface="ＭＳ Ｐゴシック" panose="020B0600070205080204" pitchFamily="34" charset="-128"/>
              </a:rPr>
              <a:t> terms </a:t>
            </a:r>
            <a:r>
              <a:rPr lang="en-US" altLang="tr-TR" dirty="0" smtClean="0">
                <a:ea typeface="ＭＳ Ｐゴシック" panose="020B0600070205080204" pitchFamily="34" charset="-128"/>
              </a:rPr>
              <a:t>among</a:t>
            </a:r>
            <a:endParaRPr lang="tr-TR" altLang="tr-TR" dirty="0" smtClean="0">
              <a:ea typeface="ＭＳ Ｐゴシック" panose="020B0600070205080204" pitchFamily="34" charset="-128"/>
            </a:endParaRPr>
          </a:p>
          <a:p>
            <a:endParaRPr lang="tr-TR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tr-TR" dirty="0">
                <a:ea typeface="ＭＳ Ｐゴシック" panose="020B0600070205080204" pitchFamily="34" charset="-128"/>
              </a:rPr>
              <a:t>Can’t build the </a:t>
            </a:r>
            <a:r>
              <a:rPr lang="en-US" altLang="tr-TR" dirty="0" smtClean="0">
                <a:ea typeface="ＭＳ Ｐゴシック" panose="020B0600070205080204" pitchFamily="34" charset="-128"/>
              </a:rPr>
              <a:t>matrix</a:t>
            </a:r>
            <a:r>
              <a:rPr lang="tr-TR" altLang="tr-TR" dirty="0" smtClean="0">
                <a:ea typeface="ＭＳ Ｐゴシック" panose="020B0600070205080204" pitchFamily="34" charset="-128"/>
              </a:rPr>
              <a:t> (</a:t>
            </a:r>
            <a:r>
              <a:rPr lang="en-US" altLang="tr-TR" dirty="0">
                <a:ea typeface="ＭＳ Ｐゴシック" panose="020B0600070205080204" pitchFamily="34" charset="-128"/>
              </a:rPr>
              <a:t>500K x 1M matrix </a:t>
            </a:r>
            <a:r>
              <a:rPr lang="tr-TR" altLang="tr-TR" dirty="0" smtClean="0">
                <a:ea typeface="ＭＳ Ｐゴシック" panose="020B0600070205080204" pitchFamily="34" charset="-128"/>
              </a:rPr>
              <a:t>)</a:t>
            </a:r>
          </a:p>
          <a:p>
            <a:pPr marL="0" indent="0">
              <a:buNone/>
            </a:pPr>
            <a:endParaRPr lang="tr-TR" altLang="tr-TR" dirty="0">
              <a:ea typeface="ＭＳ Ｐゴシック" panose="020B0600070205080204" pitchFamily="34" charset="-128"/>
            </a:endParaRPr>
          </a:p>
          <a:p>
            <a:r>
              <a:rPr lang="en-US" altLang="tr-TR" dirty="0">
                <a:ea typeface="ＭＳ Ｐゴシック" panose="020B0600070205080204" pitchFamily="34" charset="-128"/>
              </a:rPr>
              <a:t>But it has no more than one billion 1’s.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matrix is extremely sparse</a:t>
            </a:r>
            <a:r>
              <a:rPr lang="en-US" altLang="tr-TR" dirty="0" smtClean="0">
                <a:ea typeface="ＭＳ Ｐゴシック" panose="020B0600070205080204" pitchFamily="34" charset="-128"/>
              </a:rPr>
              <a:t>.</a:t>
            </a:r>
            <a:endParaRPr lang="en-US" altLang="tr-TR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tr-TR" altLang="tr-TR" dirty="0" smtClean="0">
              <a:ea typeface="ＭＳ Ｐゴシック" panose="020B0600070205080204" pitchFamily="34" charset="-128"/>
            </a:endParaRPr>
          </a:p>
          <a:p>
            <a:r>
              <a:rPr lang="en-US" altLang="tr-TR" dirty="0">
                <a:ea typeface="ＭＳ Ｐゴシック" panose="020B0600070205080204" pitchFamily="34" charset="-128"/>
              </a:rPr>
              <a:t>What’s a better representation?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We only record the 1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tr-TR" b="1" dirty="0" err="1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</a:t>
            </a:r>
            <a:r>
              <a:rPr lang="en-US" dirty="0" err="1" smtClean="0"/>
              <a:t>odern</a:t>
            </a:r>
            <a:r>
              <a:rPr lang="en-US" dirty="0" smtClean="0"/>
              <a:t> </a:t>
            </a:r>
            <a:r>
              <a:rPr lang="en-US" dirty="0"/>
              <a:t>search system must </a:t>
            </a:r>
            <a:endParaRPr lang="tr-TR" dirty="0" smtClean="0"/>
          </a:p>
          <a:p>
            <a:pPr lvl="1"/>
            <a:r>
              <a:rPr lang="en-US" dirty="0" smtClean="0"/>
              <a:t>find</a:t>
            </a:r>
            <a:r>
              <a:rPr lang="en-US" dirty="0"/>
              <a:t>, </a:t>
            </a:r>
            <a:endParaRPr lang="tr-TR" dirty="0" smtClean="0"/>
          </a:p>
          <a:p>
            <a:pPr lvl="1"/>
            <a:r>
              <a:rPr lang="en-US" dirty="0" smtClean="0"/>
              <a:t>organize </a:t>
            </a:r>
            <a:r>
              <a:rPr lang="en-US" dirty="0"/>
              <a:t>and</a:t>
            </a:r>
          </a:p>
          <a:p>
            <a:pPr lvl="1"/>
            <a:r>
              <a:rPr lang="en-US" dirty="0"/>
              <a:t>present 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the user all of these very different </a:t>
            </a:r>
            <a:r>
              <a:rPr lang="tr-TR" dirty="0" smtClean="0"/>
              <a:t>form of </a:t>
            </a:r>
            <a:r>
              <a:rPr lang="en-US" dirty="0" smtClean="0"/>
              <a:t>information,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all of them may have some relevance to the user’s information need.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17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a typeface="ＭＳ Ｐゴシック" panose="020B0600070205080204" pitchFamily="34" charset="-128"/>
              </a:rPr>
              <a:t>Inverted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374" y="1430208"/>
            <a:ext cx="4291912" cy="4351338"/>
          </a:xfrm>
        </p:spPr>
        <p:txBody>
          <a:bodyPr/>
          <a:lstStyle/>
          <a:p>
            <a:r>
              <a:rPr lang="en-US" altLang="tr-TR" dirty="0">
                <a:ea typeface="ＭＳ Ｐゴシック" panose="020B0600070205080204" pitchFamily="34" charset="-128"/>
              </a:rPr>
              <a:t>For each term </a:t>
            </a:r>
            <a:r>
              <a:rPr lang="en-US" altLang="tr-TR" i="1" dirty="0">
                <a:ea typeface="ＭＳ Ｐゴシック" panose="020B0600070205080204" pitchFamily="34" charset="-128"/>
              </a:rPr>
              <a:t>t</a:t>
            </a:r>
            <a:r>
              <a:rPr lang="en-US" altLang="tr-TR" dirty="0">
                <a:ea typeface="ＭＳ Ｐゴシック" panose="020B0600070205080204" pitchFamily="34" charset="-128"/>
              </a:rPr>
              <a:t>, we must store a list of all documents that contain </a:t>
            </a:r>
            <a:r>
              <a:rPr lang="en-US" altLang="tr-TR" i="1" dirty="0">
                <a:ea typeface="ＭＳ Ｐゴシック" panose="020B0600070205080204" pitchFamily="34" charset="-128"/>
              </a:rPr>
              <a:t>t</a:t>
            </a:r>
            <a:r>
              <a:rPr lang="en-US" altLang="tr-TR" dirty="0">
                <a:ea typeface="ＭＳ Ｐゴシック" panose="020B0600070205080204" pitchFamily="34" charset="-128"/>
              </a:rPr>
              <a:t>.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Identify each doc by a </a:t>
            </a:r>
            <a:r>
              <a:rPr lang="en-US" altLang="tr-TR" b="1" dirty="0" err="1">
                <a:ea typeface="ＭＳ Ｐゴシック" panose="020B0600070205080204" pitchFamily="34" charset="-128"/>
              </a:rPr>
              <a:t>docID</a:t>
            </a:r>
            <a:r>
              <a:rPr lang="en-US" altLang="tr-TR" dirty="0">
                <a:ea typeface="ＭＳ Ｐゴシック" panose="020B0600070205080204" pitchFamily="34" charset="-128"/>
              </a:rPr>
              <a:t>, a document serial number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71242"/>
              </p:ext>
            </p:extLst>
          </p:nvPr>
        </p:nvGraphicFramePr>
        <p:xfrm>
          <a:off x="5330739" y="392841"/>
          <a:ext cx="6489700" cy="3343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19383087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574915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436700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72538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74032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702303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488462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668906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853889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51492490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u="none" strike="noStrike">
                          <a:effectLst/>
                        </a:rPr>
                        <a:t> </a:t>
                      </a:r>
                      <a:endParaRPr lang="tr-T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a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b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c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d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f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g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h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I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18946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err="1">
                          <a:effectLst/>
                        </a:rPr>
                        <a:t>Interface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0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144927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User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1054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System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036132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Human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007125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Computer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5183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Response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46174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Time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47961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EPS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912445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Survey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558155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Trees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44033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Graph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028443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Minors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0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1</a:t>
                      </a:r>
                      <a:endParaRPr lang="tr-T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</a:t>
                      </a:r>
                      <a:endParaRPr lang="tr-T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727298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37807" y="4216399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>
                <a:latin typeface="Arial" panose="020B0604020202020204" pitchFamily="34" charset="0"/>
              </a:rPr>
              <a:t>Interface</a:t>
            </a:r>
            <a:r>
              <a:rPr lang="tr-TR" dirty="0"/>
              <a:t> </a:t>
            </a:r>
            <a:r>
              <a:rPr lang="tr-TR" dirty="0" smtClean="0"/>
              <a:t>-&gt; </a:t>
            </a:r>
            <a:r>
              <a:rPr lang="tr-TR" dirty="0" smtClean="0">
                <a:latin typeface="Arial" panose="020B0604020202020204" pitchFamily="34" charset="0"/>
              </a:rPr>
              <a:t>3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96409" y="4591224"/>
            <a:ext cx="2020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Arial" panose="020B0604020202020204" pitchFamily="34" charset="0"/>
              </a:rPr>
              <a:t>User-&gt; </a:t>
            </a:r>
            <a:r>
              <a:rPr lang="tr-TR" dirty="0" smtClean="0"/>
              <a:t>  </a:t>
            </a:r>
            <a:r>
              <a:rPr lang="tr-TR" dirty="0" smtClean="0">
                <a:latin typeface="Arial" panose="020B0604020202020204" pitchFamily="34" charset="0"/>
              </a:rPr>
              <a:t>2-&gt;</a:t>
            </a:r>
            <a:r>
              <a:rPr lang="tr-TR" dirty="0" smtClean="0"/>
              <a:t> </a:t>
            </a:r>
            <a:r>
              <a:rPr lang="tr-TR" dirty="0" smtClean="0">
                <a:latin typeface="Arial" panose="020B0604020202020204" pitchFamily="34" charset="0"/>
              </a:rPr>
              <a:t>3-&gt;</a:t>
            </a:r>
            <a:r>
              <a:rPr lang="tr-TR" dirty="0" smtClean="0"/>
              <a:t> </a:t>
            </a:r>
            <a:r>
              <a:rPr lang="tr-TR" dirty="0" smtClean="0">
                <a:latin typeface="Arial" panose="020B0604020202020204" pitchFamily="34" charset="0"/>
              </a:rPr>
              <a:t>5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603060" y="4881348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>
                <a:latin typeface="Arial" panose="020B0604020202020204" pitchFamily="34" charset="0"/>
              </a:rPr>
              <a:t>System</a:t>
            </a:r>
            <a:r>
              <a:rPr lang="tr-TR" dirty="0" smtClean="0">
                <a:latin typeface="Arial" panose="020B0604020202020204" pitchFamily="34" charset="0"/>
              </a:rPr>
              <a:t>-&gt;</a:t>
            </a:r>
            <a:r>
              <a:rPr lang="tr-TR" dirty="0" smtClean="0"/>
              <a:t> </a:t>
            </a:r>
            <a:r>
              <a:rPr lang="tr-TR" dirty="0" smtClean="0">
                <a:latin typeface="Arial" panose="020B0604020202020204" pitchFamily="34" charset="0"/>
              </a:rPr>
              <a:t>1-&gt;</a:t>
            </a:r>
            <a:r>
              <a:rPr lang="tr-TR" dirty="0" smtClean="0"/>
              <a:t> </a:t>
            </a:r>
            <a:r>
              <a:rPr lang="tr-TR" dirty="0" smtClean="0">
                <a:latin typeface="Arial" panose="020B0604020202020204" pitchFamily="34" charset="0"/>
              </a:rPr>
              <a:t>2 -&gt; </a:t>
            </a:r>
            <a:r>
              <a:rPr lang="tr-TR" dirty="0" smtClean="0"/>
              <a:t> </a:t>
            </a:r>
            <a:r>
              <a:rPr lang="tr-TR" dirty="0">
                <a:latin typeface="Arial" panose="020B0604020202020204" pitchFamily="34" charset="0"/>
              </a:rPr>
              <a:t>3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8" name="AutoShape 46"/>
          <p:cNvSpPr>
            <a:spLocks/>
          </p:cNvSpPr>
          <p:nvPr/>
        </p:nvSpPr>
        <p:spPr bwMode="auto">
          <a:xfrm>
            <a:off x="5102139" y="4304014"/>
            <a:ext cx="228600" cy="1524000"/>
          </a:xfrm>
          <a:prstGeom prst="leftBrace">
            <a:avLst>
              <a:gd name="adj1" fmla="val 5555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auto">
          <a:xfrm>
            <a:off x="3571789" y="5066014"/>
            <a:ext cx="1530350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ahoma" charset="0"/>
                <a:ea typeface="Arial Unicode MS" charset="0"/>
                <a:cs typeface="+mn-cs"/>
              </a:rPr>
              <a:t>Dictionary</a:t>
            </a:r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4547285" y="5946694"/>
            <a:ext cx="2561920" cy="46166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2400" dirty="0"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Sorted by </a:t>
            </a:r>
            <a:r>
              <a:rPr lang="en-US" altLang="tr-TR" sz="2400" dirty="0" err="1" smtClean="0"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docID</a:t>
            </a:r>
            <a:r>
              <a:rPr lang="en-US" altLang="tr-TR" sz="2400" dirty="0" smtClean="0"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.</a:t>
            </a:r>
            <a:endParaRPr lang="en-US" altLang="tr-TR" sz="2400" dirty="0">
              <a:latin typeface="Lucida Sans" pitchFamily="34" charset="0"/>
              <a:ea typeface="ＭＳ Ｐゴシック" panose="020B0600070205080204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71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>
                <a:ea typeface="ＭＳ Ｐゴシック" panose="020B0600070205080204" pitchFamily="34" charset="-128"/>
              </a:rPr>
              <a:t>Inverted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30332"/>
          </a:xfrm>
        </p:spPr>
        <p:txBody>
          <a:bodyPr/>
          <a:lstStyle/>
          <a:p>
            <a:r>
              <a:rPr lang="en-US" altLang="tr-TR" dirty="0">
                <a:ea typeface="ＭＳ Ｐゴシック" panose="020B0600070205080204" pitchFamily="34" charset="-128"/>
              </a:rPr>
              <a:t>We need variable-size </a:t>
            </a:r>
            <a:r>
              <a:rPr lang="en-US" altLang="tr-TR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postings lists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On disk, a continuous run of postings is normal and best</a:t>
            </a:r>
          </a:p>
          <a:p>
            <a:pPr lvl="1"/>
            <a:r>
              <a:rPr lang="en-US" altLang="tr-TR" dirty="0">
                <a:ea typeface="ＭＳ Ｐゴシック" panose="020B0600070205080204" pitchFamily="34" charset="-128"/>
              </a:rPr>
              <a:t>In memory, can use linked lists or variable length arrays</a:t>
            </a:r>
          </a:p>
          <a:p>
            <a:pPr lvl="2"/>
            <a:r>
              <a:rPr lang="en-US" altLang="tr-TR" dirty="0">
                <a:ea typeface="ＭＳ Ｐゴシック" panose="020B0600070205080204" pitchFamily="34" charset="-128"/>
              </a:rPr>
              <a:t>Some tradeoffs in size/ease of insertion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Common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267"/>
          </a:xfrm>
        </p:spPr>
        <p:txBody>
          <a:bodyPr/>
          <a:lstStyle/>
          <a:p>
            <a:r>
              <a:rPr lang="en-US" altLang="tr-TR" dirty="0"/>
              <a:t>The vector space model</a:t>
            </a:r>
          </a:p>
          <a:p>
            <a:pPr lvl="1"/>
            <a:r>
              <a:rPr lang="en-US" altLang="tr-TR" dirty="0"/>
              <a:t>Doesn’t handle morphology (eat, eats, eating)</a:t>
            </a:r>
          </a:p>
          <a:p>
            <a:pPr lvl="1"/>
            <a:r>
              <a:rPr lang="en-US" altLang="tr-TR" dirty="0"/>
              <a:t>Favors common terms</a:t>
            </a:r>
          </a:p>
          <a:p>
            <a:r>
              <a:rPr lang="en-US" altLang="tr-TR" dirty="0"/>
              <a:t>Possible fixes</a:t>
            </a:r>
          </a:p>
          <a:p>
            <a:pPr lvl="1"/>
            <a:r>
              <a:rPr lang="en-US" altLang="tr-TR" dirty="0"/>
              <a:t>Stemming</a:t>
            </a:r>
          </a:p>
          <a:p>
            <a:pPr lvl="2"/>
            <a:r>
              <a:rPr lang="en-US" altLang="tr-TR" dirty="0"/>
              <a:t>Convert each word to a common root form</a:t>
            </a:r>
          </a:p>
          <a:p>
            <a:pPr lvl="1"/>
            <a:r>
              <a:rPr lang="en-US" altLang="tr-TR" dirty="0"/>
              <a:t>Stop lists</a:t>
            </a:r>
          </a:p>
          <a:p>
            <a:pPr lvl="1"/>
            <a:r>
              <a:rPr lang="en-US" altLang="tr-TR" dirty="0"/>
              <a:t>Term weighting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746125" y="2743200"/>
            <a:ext cx="8285163" cy="1143000"/>
            <a:chOff x="470" y="1728"/>
            <a:chExt cx="5219" cy="720"/>
          </a:xfrm>
        </p:grpSpPr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2031" y="1728"/>
              <a:ext cx="1075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/>
                <a:t>Tokenizer</a:t>
              </a:r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2496" y="2064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470" y="2119"/>
              <a:ext cx="119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tr-TR" sz="2000">
                  <a:latin typeface="Lucida Sans" pitchFamily="34" charset="0"/>
                  <a:ea typeface="ＭＳ Ｐゴシック" panose="020B0600070205080204" pitchFamily="34" charset="-128"/>
                  <a:cs typeface="Arial Unicode MS" pitchFamily="34" charset="-128"/>
                </a:rPr>
                <a:t>Token stream</a:t>
              </a:r>
            </a:p>
          </p:txBody>
        </p:sp>
        <p:sp>
          <p:nvSpPr>
            <p:cNvPr id="8" name="Rectangle 26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Friends</a:t>
              </a:r>
            </a:p>
          </p:txBody>
        </p:sp>
        <p:sp>
          <p:nvSpPr>
            <p:cNvPr id="9" name="Rectangle 27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Romans</a:t>
              </a:r>
            </a:p>
          </p:txBody>
        </p:sp>
        <p:sp>
          <p:nvSpPr>
            <p:cNvPr id="10" name="Rectangle 28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Countrymen</a:t>
              </a:r>
            </a:p>
          </p:txBody>
        </p:sp>
      </p:grp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tr-TR" smtClean="0">
                <a:ea typeface="ＭＳ Ｐゴシック" panose="020B0600070205080204" pitchFamily="34" charset="-128"/>
              </a:rPr>
              <a:t>Inverted index construction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762000" y="3800475"/>
            <a:ext cx="8272463" cy="1381125"/>
            <a:chOff x="480" y="2394"/>
            <a:chExt cx="5211" cy="870"/>
          </a:xfrm>
        </p:grpSpPr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>
              <a:off x="1680" y="2394"/>
              <a:ext cx="1824" cy="56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/>
                <a:t>Linguistic modules</a:t>
              </a:r>
            </a:p>
          </p:txBody>
        </p:sp>
        <p:sp>
          <p:nvSpPr>
            <p:cNvPr id="14" name="AutoShape 18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480" y="2935"/>
              <a:ext cx="14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tr-TR" sz="2000">
                  <a:latin typeface="Lucida Sans" pitchFamily="34" charset="0"/>
                  <a:ea typeface="ＭＳ Ｐゴシック" panose="020B0600070205080204" pitchFamily="34" charset="-128"/>
                  <a:cs typeface="Arial Unicode MS" pitchFamily="34" charset="-128"/>
                </a:rPr>
                <a:t>Modified tokens</a:t>
              </a:r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friend</a:t>
              </a:r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roman</a:t>
              </a:r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>
                  <a:latin typeface="Times New Roman" panose="02020603050405020304" pitchFamily="18" charset="0"/>
                </a:rPr>
                <a:t>countryman</a:t>
              </a:r>
            </a:p>
          </p:txBody>
        </p:sp>
      </p:grpSp>
      <p:grpSp>
        <p:nvGrpSpPr>
          <p:cNvPr id="19" name="Group 72"/>
          <p:cNvGrpSpPr>
            <a:grpSpLocks/>
          </p:cNvGrpSpPr>
          <p:nvPr/>
        </p:nvGrpSpPr>
        <p:grpSpPr bwMode="auto">
          <a:xfrm>
            <a:off x="762000" y="5172075"/>
            <a:ext cx="8350250" cy="1604963"/>
            <a:chOff x="480" y="3258"/>
            <a:chExt cx="5260" cy="1011"/>
          </a:xfrm>
        </p:grpSpPr>
        <p:sp>
          <p:nvSpPr>
            <p:cNvPr id="20" name="AutoShape 15"/>
            <p:cNvSpPr>
              <a:spLocks noChangeArrowheads="1"/>
            </p:cNvSpPr>
            <p:nvPr/>
          </p:nvSpPr>
          <p:spPr bwMode="auto">
            <a:xfrm>
              <a:off x="2155" y="3258"/>
              <a:ext cx="850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tr-TR"/>
                <a:t>Indexer</a:t>
              </a:r>
            </a:p>
          </p:txBody>
        </p:sp>
        <p:sp>
          <p:nvSpPr>
            <p:cNvPr id="21" name="AutoShape 22"/>
            <p:cNvSpPr>
              <a:spLocks noChangeArrowheads="1"/>
            </p:cNvSpPr>
            <p:nvPr/>
          </p:nvSpPr>
          <p:spPr bwMode="auto">
            <a:xfrm>
              <a:off x="2496" y="359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480" y="3728"/>
              <a:ext cx="12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tr-TR" sz="2000">
                  <a:latin typeface="Lucida Sans" pitchFamily="34" charset="0"/>
                  <a:ea typeface="ＭＳ Ｐゴシック" panose="020B0600070205080204" pitchFamily="34" charset="-128"/>
                  <a:cs typeface="Arial Unicode MS" pitchFamily="34" charset="-128"/>
                </a:rPr>
                <a:t>Inverted index</a:t>
              </a:r>
            </a:p>
          </p:txBody>
        </p:sp>
        <p:grpSp>
          <p:nvGrpSpPr>
            <p:cNvPr id="23" name="Group 71"/>
            <p:cNvGrpSpPr>
              <a:grpSpLocks/>
            </p:cNvGrpSpPr>
            <p:nvPr/>
          </p:nvGrpSpPr>
          <p:grpSpPr bwMode="auto">
            <a:xfrm>
              <a:off x="3024" y="3258"/>
              <a:ext cx="2716" cy="1011"/>
              <a:chOff x="3024" y="3258"/>
              <a:chExt cx="2716" cy="1011"/>
            </a:xfrm>
          </p:grpSpPr>
          <p:grpSp>
            <p:nvGrpSpPr>
              <p:cNvPr id="24" name="Group 32"/>
              <p:cNvGrpSpPr>
                <a:grpSpLocks/>
              </p:cNvGrpSpPr>
              <p:nvPr/>
            </p:nvGrpSpPr>
            <p:grpSpPr bwMode="auto">
              <a:xfrm>
                <a:off x="3024" y="3306"/>
                <a:ext cx="1776" cy="963"/>
                <a:chOff x="528" y="2634"/>
                <a:chExt cx="1776" cy="963"/>
              </a:xfrm>
            </p:grpSpPr>
            <p:sp>
              <p:nvSpPr>
                <p:cNvPr id="36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528" y="2634"/>
                  <a:ext cx="647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r>
                    <a:rPr lang="en-US" altLang="tr-TR" b="1" i="1">
                      <a:ea typeface="Arial Unicode MS" pitchFamily="34" charset="-128"/>
                    </a:rPr>
                    <a:t>friend</a:t>
                  </a:r>
                </a:p>
              </p:txBody>
            </p:sp>
            <p:sp>
              <p:nvSpPr>
                <p:cNvPr id="3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528" y="2970"/>
                  <a:ext cx="69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r>
                    <a:rPr lang="en-US" altLang="tr-TR" b="1" i="1">
                      <a:ea typeface="Arial Unicode MS" pitchFamily="34" charset="-128"/>
                    </a:rPr>
                    <a:t>roman</a:t>
                  </a:r>
                </a:p>
              </p:txBody>
            </p:sp>
            <p:sp>
              <p:nvSpPr>
                <p:cNvPr id="3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528" y="3306"/>
                  <a:ext cx="1134" cy="291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r>
                    <a:rPr lang="en-US" altLang="tr-TR" b="1" i="1">
                      <a:ea typeface="Arial Unicode MS" pitchFamily="34" charset="-128"/>
                    </a:rPr>
                    <a:t>countryman</a:t>
                  </a:r>
                </a:p>
              </p:txBody>
            </p:sp>
            <p:sp>
              <p:nvSpPr>
                <p:cNvPr id="39" name="AutoShape 36"/>
                <p:cNvSpPr>
                  <a:spLocks noChangeArrowheads="1"/>
                </p:cNvSpPr>
                <p:nvPr/>
              </p:nvSpPr>
              <p:spPr bwMode="auto">
                <a:xfrm>
                  <a:off x="1584" y="2682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lnTo>
                        <a:pt x="16200" y="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lnTo>
                        <a:pt x="135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AutoShape 37"/>
                <p:cNvSpPr>
                  <a:spLocks noChangeArrowheads="1"/>
                </p:cNvSpPr>
                <p:nvPr/>
              </p:nvSpPr>
              <p:spPr bwMode="auto">
                <a:xfrm>
                  <a:off x="1584" y="3018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lnTo>
                        <a:pt x="16200" y="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lnTo>
                        <a:pt x="135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AutoShape 38"/>
                <p:cNvSpPr>
                  <a:spLocks noChangeArrowheads="1"/>
                </p:cNvSpPr>
                <p:nvPr/>
              </p:nvSpPr>
              <p:spPr bwMode="auto">
                <a:xfrm>
                  <a:off x="1584" y="3354"/>
                  <a:ext cx="72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lnTo>
                        <a:pt x="16200" y="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lnTo>
                        <a:pt x="135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lnTo>
                        <a:pt x="0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5" name="Text Box 39"/>
              <p:cNvSpPr txBox="1">
                <a:spLocks noChangeArrowheads="1"/>
              </p:cNvSpPr>
              <p:nvPr/>
            </p:nvSpPr>
            <p:spPr bwMode="auto">
              <a:xfrm>
                <a:off x="4883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sp>
            <p:nvSpPr>
              <p:cNvPr id="26" name="Text Box 40"/>
              <p:cNvSpPr txBox="1">
                <a:spLocks noChangeArrowheads="1"/>
              </p:cNvSpPr>
              <p:nvPr/>
            </p:nvSpPr>
            <p:spPr bwMode="auto">
              <a:xfrm>
                <a:off x="5291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4</a:t>
                </a:r>
              </a:p>
            </p:txBody>
          </p:sp>
          <p:sp>
            <p:nvSpPr>
              <p:cNvPr id="27" name="Text Box 41"/>
              <p:cNvSpPr txBox="1">
                <a:spLocks noChangeArrowheads="1"/>
              </p:cNvSpPr>
              <p:nvPr/>
            </p:nvSpPr>
            <p:spPr bwMode="auto">
              <a:xfrm>
                <a:off x="5304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sp>
            <p:nvSpPr>
              <p:cNvPr id="28" name="Text Box 42"/>
              <p:cNvSpPr txBox="1">
                <a:spLocks noChangeArrowheads="1"/>
              </p:cNvSpPr>
              <p:nvPr/>
            </p:nvSpPr>
            <p:spPr bwMode="auto">
              <a:xfrm>
                <a:off x="4848" y="3936"/>
                <a:ext cx="38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13</a:t>
                </a:r>
              </a:p>
            </p:txBody>
          </p:sp>
          <p:sp>
            <p:nvSpPr>
              <p:cNvPr id="29" name="Text Box 43"/>
              <p:cNvSpPr txBox="1">
                <a:spLocks noChangeArrowheads="1"/>
              </p:cNvSpPr>
              <p:nvPr/>
            </p:nvSpPr>
            <p:spPr bwMode="auto">
              <a:xfrm>
                <a:off x="5376" y="3930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16</a:t>
                </a:r>
              </a:p>
            </p:txBody>
          </p:sp>
          <p:cxnSp>
            <p:nvCxnSpPr>
              <p:cNvPr id="30" name="AutoShape 44"/>
              <p:cNvCxnSpPr>
                <a:cxnSpLocks noChangeShapeType="1"/>
                <a:stCxn id="25" idx="3"/>
                <a:endCxn id="26" idx="1"/>
              </p:cNvCxnSpPr>
              <p:nvPr/>
            </p:nvCxnSpPr>
            <p:spPr bwMode="auto">
              <a:xfrm>
                <a:off x="5112" y="340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AutoShape 45"/>
              <p:cNvCxnSpPr>
                <a:cxnSpLocks noChangeShapeType="1"/>
                <a:stCxn id="26" idx="3"/>
              </p:cNvCxnSpPr>
              <p:nvPr/>
            </p:nvCxnSpPr>
            <p:spPr bwMode="auto">
              <a:xfrm>
                <a:off x="5534" y="3405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" name="Text Box 46"/>
              <p:cNvSpPr txBox="1">
                <a:spLocks noChangeArrowheads="1"/>
              </p:cNvSpPr>
              <p:nvPr/>
            </p:nvSpPr>
            <p:spPr bwMode="auto">
              <a:xfrm>
                <a:off x="4896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tr-TR" sz="2400">
                    <a:latin typeface="Lucida Sans" pitchFamily="34" charset="0"/>
                    <a:ea typeface="ＭＳ Ｐゴシック" panose="020B0600070205080204" pitchFamily="34" charset="-128"/>
                    <a:cs typeface="Arial Unicode MS" pitchFamily="34" charset="-128"/>
                  </a:rPr>
                  <a:t>1</a:t>
                </a:r>
              </a:p>
            </p:txBody>
          </p:sp>
          <p:cxnSp>
            <p:nvCxnSpPr>
              <p:cNvPr id="33" name="AutoShape 47"/>
              <p:cNvCxnSpPr>
                <a:cxnSpLocks noChangeShapeType="1"/>
                <a:stCxn id="32" idx="3"/>
                <a:endCxn id="27" idx="1"/>
              </p:cNvCxnSpPr>
              <p:nvPr/>
            </p:nvCxnSpPr>
            <p:spPr bwMode="auto">
              <a:xfrm>
                <a:off x="5125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AutoShape 48"/>
              <p:cNvCxnSpPr>
                <a:cxnSpLocks noChangeShapeType="1"/>
                <a:stCxn id="27" idx="3"/>
              </p:cNvCxnSpPr>
              <p:nvPr/>
            </p:nvCxnSpPr>
            <p:spPr bwMode="auto">
              <a:xfrm>
                <a:off x="5547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AutoShape 49"/>
              <p:cNvCxnSpPr>
                <a:cxnSpLocks noChangeShapeType="1"/>
                <a:stCxn id="28" idx="3"/>
                <a:endCxn id="29" idx="1"/>
              </p:cNvCxnSpPr>
              <p:nvPr/>
            </p:nvCxnSpPr>
            <p:spPr bwMode="auto">
              <a:xfrm flipV="1">
                <a:off x="5232" y="4077"/>
                <a:ext cx="144" cy="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42" name="AutoShape 16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746125" y="1687513"/>
            <a:ext cx="1909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2000"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Documents to</a:t>
            </a:r>
          </a:p>
          <a:p>
            <a:r>
              <a:rPr lang="en-US" altLang="tr-TR" sz="2000"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be indexed</a:t>
            </a: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4940300" y="1747838"/>
            <a:ext cx="394176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>
                <a:latin typeface="Times New Roman" panose="02020603050405020304" pitchFamily="18" charset="0"/>
              </a:rPr>
              <a:t>Friends, Romans, countrymen.</a:t>
            </a:r>
          </a:p>
        </p:txBody>
      </p:sp>
      <p:sp>
        <p:nvSpPr>
          <p:cNvPr id="45" name="Oval 62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6" name="Oval 63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7" name="Oval 64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48" name="TextBox 5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1600">
                <a:solidFill>
                  <a:srgbClr val="FBFCFF"/>
                </a:solidFill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Sec. 1.2</a:t>
            </a:r>
          </a:p>
        </p:txBody>
      </p:sp>
      <p:grpSp>
        <p:nvGrpSpPr>
          <p:cNvPr id="49" name="Group 6"/>
          <p:cNvGrpSpPr>
            <a:grpSpLocks/>
          </p:cNvGrpSpPr>
          <p:nvPr/>
        </p:nvGrpSpPr>
        <p:grpSpPr bwMode="auto">
          <a:xfrm>
            <a:off x="3200400" y="1600200"/>
            <a:ext cx="1524000" cy="685800"/>
            <a:chOff x="3200400" y="1600200"/>
            <a:chExt cx="1524000" cy="685800"/>
          </a:xfrm>
        </p:grpSpPr>
        <p:pic>
          <p:nvPicPr>
            <p:cNvPr id="50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674446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5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1826846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0" y="1752600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6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1600200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6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1752600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6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600" y="1600200"/>
              <a:ext cx="381000" cy="459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2211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tr-TR" smtClean="0"/>
              <a:t>Initial stages of text processing</a:t>
            </a:r>
          </a:p>
        </p:txBody>
      </p:sp>
      <p:sp>
        <p:nvSpPr>
          <p:cNvPr id="5" name="Rectangle 2051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Tokenization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ym typeface="Symbol" charset="2"/>
              </a:rPr>
              <a:t>Cut character sequence into word tokens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Deal with </a:t>
            </a:r>
            <a:r>
              <a:rPr lang="en-US" b="1" i="1" dirty="0" smtClean="0">
                <a:sym typeface="Symbol" charset="2"/>
              </a:rPr>
              <a:t>“John’s”</a:t>
            </a:r>
            <a:r>
              <a:rPr lang="en-US" dirty="0" smtClean="0">
                <a:sym typeface="Symbol" charset="2"/>
              </a:rPr>
              <a:t>, </a:t>
            </a:r>
            <a:r>
              <a:rPr lang="en-US" b="1" i="1" dirty="0" smtClean="0">
                <a:sym typeface="Symbol" charset="2"/>
              </a:rPr>
              <a:t>a state-of-the-art solution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Normalization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ym typeface="Symbol" charset="2"/>
              </a:rPr>
              <a:t>Map text and query term to same form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You want </a:t>
            </a:r>
            <a:r>
              <a:rPr lang="en-US" b="1" i="1" dirty="0" smtClean="0">
                <a:sym typeface="Symbol" charset="2"/>
              </a:rPr>
              <a:t>U.S.A.</a:t>
            </a:r>
            <a:r>
              <a:rPr lang="en-US" dirty="0" smtClean="0">
                <a:sym typeface="Symbol" charset="2"/>
              </a:rPr>
              <a:t> and </a:t>
            </a:r>
            <a:r>
              <a:rPr lang="en-US" b="1" i="1" dirty="0" smtClean="0">
                <a:sym typeface="Symbol" charset="2"/>
              </a:rPr>
              <a:t>USA </a:t>
            </a:r>
            <a:r>
              <a:rPr lang="en-US" dirty="0" smtClean="0">
                <a:sym typeface="Symbol" charset="2"/>
              </a:rPr>
              <a:t>to match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Stemming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ym typeface="Symbol" charset="2"/>
              </a:rPr>
              <a:t>We may wish different forms of a root to match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i="1" dirty="0" smtClean="0">
                <a:sym typeface="Symbol" charset="2"/>
              </a:rPr>
              <a:t>authorize</a:t>
            </a:r>
            <a:r>
              <a:rPr lang="en-US" dirty="0" smtClean="0">
                <a:sym typeface="Symbol" charset="2"/>
              </a:rPr>
              <a:t>,</a:t>
            </a:r>
            <a:r>
              <a:rPr lang="en-US" b="1" i="1" dirty="0" smtClean="0">
                <a:sym typeface="Symbol" charset="2"/>
              </a:rPr>
              <a:t> authorization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ym typeface="Symbol" charset="2"/>
              </a:rPr>
              <a:t>Stop words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ym typeface="Symbol" charset="2"/>
              </a:rPr>
              <a:t>We may omit very common words (or not)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i="1" dirty="0" smtClean="0">
                <a:sym typeface="Symbol" charset="2"/>
              </a:rPr>
              <a:t>the, a, to, of</a:t>
            </a:r>
          </a:p>
        </p:txBody>
      </p:sp>
    </p:spTree>
    <p:extLst>
      <p:ext uri="{BB962C8B-B14F-4D97-AF65-F5344CB8AC3E}">
        <p14:creationId xmlns:p14="http://schemas.microsoft.com/office/powerpoint/2010/main" val="221226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tr-TR" smtClean="0">
                <a:ea typeface="ＭＳ Ｐゴシック" panose="020B0600070205080204" pitchFamily="34" charset="-128"/>
              </a:rPr>
              <a:t>Indexer steps: Token sequence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67818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2200" smtClean="0">
                <a:ea typeface="ＭＳ Ｐゴシック" panose="020B0600070205080204" pitchFamily="34" charset="-128"/>
              </a:rPr>
              <a:t>Sequence of (Modified token, Document ID) pairs.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775" y="4324350"/>
            <a:ext cx="2838450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>
                <a:latin typeface="Arial" panose="020B0604020202020204" pitchFamily="34" charset="0"/>
              </a:rPr>
              <a:t>I did enact Julius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Caesar I was killed 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i’ the Capitol; 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Brutus killed me.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2400">
                <a:latin typeface="Arial" panose="020B0604020202020204" pitchFamily="34" charset="0"/>
                <a:ea typeface="ＭＳ Ｐゴシック" panose="020B0600070205080204" pitchFamily="34" charset="-128"/>
                <a:cs typeface="Arial Unicode MS" pitchFamily="34" charset="-128"/>
              </a:rPr>
              <a:t>Doc 1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165475" y="4400550"/>
            <a:ext cx="3195638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>
                <a:latin typeface="Arial" panose="020B0604020202020204" pitchFamily="34" charset="0"/>
              </a:rPr>
              <a:t>So let it be with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Caesar. The noble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Brutus hath told you</a:t>
            </a:r>
          </a:p>
          <a:p>
            <a:pPr algn="ctr"/>
            <a:r>
              <a:rPr lang="en-US" altLang="tr-TR">
                <a:latin typeface="Arial" panose="020B0604020202020204" pitchFamily="34" charset="0"/>
              </a:rPr>
              <a:t>Caesar was ambitious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2400">
                <a:latin typeface="Arial" panose="020B0604020202020204" pitchFamily="34" charset="0"/>
                <a:ea typeface="ＭＳ Ｐゴシック" panose="020B0600070205080204" pitchFamily="34" charset="-128"/>
                <a:cs typeface="Arial Unicode MS" pitchFamily="34" charset="-128"/>
              </a:rPr>
              <a:t>Doc 2</a:t>
            </a: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7327900" y="1782763"/>
          <a:ext cx="1319213" cy="492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Worksheet" r:id="rId3" imgW="2717460" imgH="10158730" progId="Excel.Sheet.8">
                  <p:embed/>
                </p:oleObj>
              </mc:Choice>
              <mc:Fallback>
                <p:oleObj name="Worksheet" r:id="rId3" imgW="2717460" imgH="10158730" progId="Excel.Sheet.8">
                  <p:embed/>
                  <p:pic>
                    <p:nvPicPr>
                      <p:cNvPr id="235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900" y="1782763"/>
                        <a:ext cx="1319213" cy="492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1600">
                <a:solidFill>
                  <a:srgbClr val="FBFCFF"/>
                </a:solidFill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Sec. 1.2</a:t>
            </a:r>
          </a:p>
        </p:txBody>
      </p:sp>
    </p:spTree>
    <p:extLst>
      <p:ext uri="{BB962C8B-B14F-4D97-AF65-F5344CB8AC3E}">
        <p14:creationId xmlns:p14="http://schemas.microsoft.com/office/powerpoint/2010/main" val="42618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tr-TR" smtClean="0">
                <a:ea typeface="ＭＳ Ｐゴシック" panose="020B0600070205080204" pitchFamily="34" charset="-128"/>
              </a:rPr>
              <a:t>Indexer steps: Sort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4572000" cy="6096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3400">
                <a:ea typeface="ＭＳ Ｐゴシック" charset="0"/>
                <a:cs typeface="ＭＳ Ｐゴシック" charset="0"/>
              </a:rPr>
              <a:t>Sort by terms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1800">
                <a:ea typeface="ＭＳ Ｐゴシック" charset="0"/>
                <a:cs typeface="ＭＳ Ｐゴシック" charset="0"/>
              </a:rPr>
              <a:t>And then docID 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38379"/>
              </p:ext>
            </p:extLst>
          </p:nvPr>
        </p:nvGraphicFramePr>
        <p:xfrm>
          <a:off x="7562850" y="1782763"/>
          <a:ext cx="1217613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Worksheet" r:id="rId3" imgW="2717460" imgH="10844444" progId="Excel.Sheet.8">
                  <p:embed/>
                </p:oleObj>
              </mc:Choice>
              <mc:Fallback>
                <p:oleObj name="Worksheet" r:id="rId3" imgW="2717460" imgH="10844444" progId="Excel.Sheet.8">
                  <p:embed/>
                  <p:pic>
                    <p:nvPicPr>
                      <p:cNvPr id="2458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1782763"/>
                        <a:ext cx="1217613" cy="492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753164"/>
              </p:ext>
            </p:extLst>
          </p:nvPr>
        </p:nvGraphicFramePr>
        <p:xfrm>
          <a:off x="5880100" y="1733550"/>
          <a:ext cx="1352550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orksheet" r:id="rId5" imgW="2717460" imgH="10082540" progId="Excel.Sheet.8">
                  <p:embed/>
                </p:oleObj>
              </mc:Choice>
              <mc:Fallback>
                <p:oleObj name="Worksheet" r:id="rId5" imgW="2717460" imgH="10082540" progId="Excel.Sheet.8">
                  <p:embed/>
                  <p:pic>
                    <p:nvPicPr>
                      <p:cNvPr id="2458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0" y="1733550"/>
                        <a:ext cx="1352550" cy="504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01362" y="2481649"/>
            <a:ext cx="2932113" cy="781050"/>
          </a:xfrm>
          <a:prstGeom prst="upArrowCallout">
            <a:avLst>
              <a:gd name="adj1" fmla="val 105218"/>
              <a:gd name="adj2" fmla="val 105235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 sz="2800" b="1"/>
              <a:t>Core indexing step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1600">
                <a:solidFill>
                  <a:srgbClr val="FBFCFF"/>
                </a:solidFill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Sec. 1.2</a:t>
            </a:r>
          </a:p>
        </p:txBody>
      </p:sp>
    </p:spTree>
    <p:extLst>
      <p:ext uri="{BB962C8B-B14F-4D97-AF65-F5344CB8AC3E}">
        <p14:creationId xmlns:p14="http://schemas.microsoft.com/office/powerpoint/2010/main" val="26169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ＭＳ Ｐゴシック" charset="0"/>
                <a:cs typeface="ＭＳ Ｐゴシック" charset="0"/>
              </a:rPr>
              <a:t>Indexer steps: Dictionary &amp; Postings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3429000" cy="25908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>
                <a:ea typeface="ＭＳ Ｐゴシック" charset="0"/>
                <a:cs typeface="ＭＳ Ｐゴシック" charset="0"/>
              </a:rPr>
              <a:t>Multiple term entries in a single document are merged.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>
                <a:ea typeface="ＭＳ Ｐゴシック" charset="0"/>
                <a:cs typeface="ＭＳ Ｐゴシック" charset="0"/>
              </a:rPr>
              <a:t>Split into Dictionary and Postings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>
                <a:ea typeface="ＭＳ Ｐゴシック" charset="0"/>
                <a:cs typeface="ＭＳ Ｐゴシック" charset="0"/>
              </a:rPr>
              <a:t>Doc. frequency information is added.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3340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144713"/>
              </p:ext>
            </p:extLst>
          </p:nvPr>
        </p:nvGraphicFramePr>
        <p:xfrm>
          <a:off x="3962400" y="1827213"/>
          <a:ext cx="1217613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Worksheet" r:id="rId3" imgW="2717460" imgH="10844444" progId="Excel.Sheet.8">
                  <p:embed/>
                </p:oleObj>
              </mc:Choice>
              <mc:Fallback>
                <p:oleObj name="Worksheet" r:id="rId3" imgW="2717460" imgH="10844444" progId="Excel.Sheet.8">
                  <p:embed/>
                  <p:pic>
                    <p:nvPicPr>
                      <p:cNvPr id="2560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827213"/>
                        <a:ext cx="1217613" cy="492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85800" y="5311775"/>
            <a:ext cx="2317750" cy="1241425"/>
          </a:xfrm>
          <a:prstGeom prst="upArrowCallout">
            <a:avLst>
              <a:gd name="adj1" fmla="val 57860"/>
              <a:gd name="adj2" fmla="val 57860"/>
              <a:gd name="adj3" fmla="val 16667"/>
              <a:gd name="adj4" fmla="val 66667"/>
            </a:avLst>
          </a:prstGeom>
          <a:solidFill>
            <a:srgbClr val="83ADC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>
                <a:ea typeface="Arial Unicode MS" pitchFamily="34" charset="-128"/>
              </a:rPr>
              <a:t>Why frequency?</a:t>
            </a:r>
          </a:p>
          <a:p>
            <a:pPr algn="ctr"/>
            <a:r>
              <a:rPr lang="en-US" altLang="tr-TR">
                <a:ea typeface="Arial Unicode MS" pitchFamily="34" charset="-128"/>
              </a:rPr>
              <a:t>Will discuss later.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1600">
                <a:solidFill>
                  <a:srgbClr val="FBFCFF"/>
                </a:solidFill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Sec. 1.2</a:t>
            </a:r>
          </a:p>
        </p:txBody>
      </p:sp>
      <p:pic>
        <p:nvPicPr>
          <p:cNvPr id="10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00200"/>
            <a:ext cx="28019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47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114" y="1178011"/>
            <a:ext cx="3105664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0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tr-TR" smtClean="0">
                <a:ea typeface="ＭＳ Ｐゴシック" panose="020B0600070205080204" pitchFamily="34" charset="-128"/>
              </a:rPr>
              <a:t>Where do we pay in storage?</a:t>
            </a:r>
          </a:p>
        </p:txBody>
      </p:sp>
      <p:sp>
        <p:nvSpPr>
          <p:cNvPr id="7" name="AutoShape 32"/>
          <p:cNvSpPr>
            <a:spLocks noChangeArrowheads="1"/>
          </p:cNvSpPr>
          <p:nvPr/>
        </p:nvSpPr>
        <p:spPr bwMode="auto">
          <a:xfrm>
            <a:off x="3787346" y="6217938"/>
            <a:ext cx="784654" cy="549876"/>
          </a:xfrm>
          <a:prstGeom prst="upArrowCallout">
            <a:avLst>
              <a:gd name="adj1" fmla="val 32509"/>
              <a:gd name="adj2" fmla="val 3250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 sz="1400" dirty="0">
                <a:latin typeface="Arial" panose="020B0604020202020204" pitchFamily="34" charset="0"/>
              </a:rPr>
              <a:t>Pointers</a:t>
            </a:r>
          </a:p>
        </p:txBody>
      </p:sp>
      <p:sp>
        <p:nvSpPr>
          <p:cNvPr id="8" name="AutoShape 33"/>
          <p:cNvSpPr>
            <a:spLocks noChangeArrowheads="1"/>
          </p:cNvSpPr>
          <p:nvPr/>
        </p:nvSpPr>
        <p:spPr bwMode="auto">
          <a:xfrm>
            <a:off x="990600" y="2890838"/>
            <a:ext cx="1600200" cy="1200150"/>
          </a:xfrm>
          <a:prstGeom prst="rightArrowCallout">
            <a:avLst>
              <a:gd name="adj1" fmla="val 25000"/>
              <a:gd name="adj2" fmla="val 25000"/>
              <a:gd name="adj3" fmla="val 3750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/>
              <a:t>Terms and counts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5867400" y="3662363"/>
            <a:ext cx="4512276" cy="1620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</a:rPr>
              <a:t>IR system implementation</a:t>
            </a:r>
            <a:endParaRPr lang="en-US" dirty="0">
              <a:latin typeface="+mn-lt"/>
            </a:endParaRPr>
          </a:p>
          <a:p>
            <a:pPr marL="434340" indent="-342900" eaLnBrk="1" fontAlgn="auto" hangingPunct="1">
              <a:spcBef>
                <a:spcPts val="238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</a:rPr>
              <a:t>How do we index efficiently?</a:t>
            </a:r>
          </a:p>
          <a:p>
            <a:pPr marL="434340" indent="-342900" eaLnBrk="1" fontAlgn="auto" hangingPunct="1">
              <a:spcBef>
                <a:spcPts val="238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</a:rPr>
              <a:t>How much storage do we need?</a:t>
            </a:r>
          </a:p>
        </p:txBody>
      </p:sp>
      <p:sp>
        <p:nvSpPr>
          <p:cNvPr id="10" name="TextBox 36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tr-TR" sz="1600">
                <a:solidFill>
                  <a:srgbClr val="FBFCFF"/>
                </a:solidFill>
                <a:latin typeface="Lucida Sans" pitchFamily="34" charset="0"/>
                <a:ea typeface="ＭＳ Ｐゴシック" panose="020B0600070205080204" pitchFamily="34" charset="-128"/>
                <a:cs typeface="Arial Unicode MS" pitchFamily="34" charset="-128"/>
              </a:rPr>
              <a:t>Sec. 1.2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5257800" y="1905000"/>
            <a:ext cx="1905000" cy="831850"/>
          </a:xfrm>
          <a:prstGeom prst="leftArrowCallout">
            <a:avLst>
              <a:gd name="adj1" fmla="val 25000"/>
              <a:gd name="adj2" fmla="val 25000"/>
              <a:gd name="adj3" fmla="val 4119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tr-TR"/>
              <a:t>Lists of docIDs</a:t>
            </a:r>
          </a:p>
        </p:txBody>
      </p:sp>
    </p:spTree>
    <p:extLst>
      <p:ext uri="{BB962C8B-B14F-4D97-AF65-F5344CB8AC3E}">
        <p14:creationId xmlns:p14="http://schemas.microsoft.com/office/powerpoint/2010/main" val="315322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 autoUpdateAnimBg="0"/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Relevance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notion of relevance serves as the foundation for the field of </a:t>
            </a:r>
            <a:r>
              <a:rPr lang="en-US" dirty="0" smtClean="0"/>
              <a:t>Information</a:t>
            </a:r>
            <a:r>
              <a:rPr lang="tr-TR" dirty="0" smtClean="0"/>
              <a:t> </a:t>
            </a:r>
            <a:r>
              <a:rPr lang="en-US" dirty="0" smtClean="0"/>
              <a:t>Retrieval</a:t>
            </a:r>
            <a:r>
              <a:rPr lang="en-US" dirty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scientists</a:t>
            </a:r>
            <a:r>
              <a:rPr lang="tr-TR" dirty="0" smtClean="0"/>
              <a:t> </a:t>
            </a:r>
            <a:r>
              <a:rPr lang="en-US" dirty="0" smtClean="0"/>
              <a:t>went </a:t>
            </a:r>
            <a:r>
              <a:rPr lang="en-US" dirty="0"/>
              <a:t>so far as to say that it defines the entire field and </a:t>
            </a:r>
            <a:r>
              <a:rPr lang="en-US" dirty="0" smtClean="0"/>
              <a:t>serves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distinguishing feature from database theory and library </a:t>
            </a:r>
            <a:r>
              <a:rPr lang="en-US" dirty="0" smtClean="0"/>
              <a:t>science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Since </a:t>
            </a:r>
            <a:r>
              <a:rPr lang="en-US" dirty="0" smtClean="0"/>
              <a:t>the </a:t>
            </a:r>
            <a:r>
              <a:rPr lang="en-US" dirty="0"/>
              <a:t>purpose of retrieval systems is to retrieve </a:t>
            </a:r>
            <a:r>
              <a:rPr lang="en-US" u="sng" dirty="0" smtClean="0"/>
              <a:t>relevant</a:t>
            </a:r>
            <a:r>
              <a:rPr lang="tr-TR" dirty="0" smtClean="0"/>
              <a:t> </a:t>
            </a:r>
            <a:r>
              <a:rPr lang="en-US" dirty="0" smtClean="0"/>
              <a:t>items </a:t>
            </a:r>
            <a:r>
              <a:rPr lang="en-US" dirty="0"/>
              <a:t>in response to user </a:t>
            </a:r>
            <a:r>
              <a:rPr lang="en-US" dirty="0" smtClean="0"/>
              <a:t>requests</a:t>
            </a:r>
            <a:r>
              <a:rPr lang="tr-TR" dirty="0" smtClean="0"/>
              <a:t> it is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spend</a:t>
            </a:r>
            <a:r>
              <a:rPr lang="tr-TR" dirty="0" smtClean="0"/>
              <a:t> time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definiton</a:t>
            </a:r>
            <a:r>
              <a:rPr lang="tr-TR" dirty="0" smtClean="0"/>
              <a:t> of </a:t>
            </a:r>
            <a:r>
              <a:rPr lang="tr-TR" dirty="0" err="1" smtClean="0"/>
              <a:t>Relevance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82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Usually</a:t>
            </a:r>
            <a:r>
              <a:rPr lang="en-US" dirty="0" smtClean="0"/>
              <a:t>, </a:t>
            </a:r>
            <a:r>
              <a:rPr lang="en-US" dirty="0"/>
              <a:t>most users have </a:t>
            </a:r>
            <a:r>
              <a:rPr lang="en-US" dirty="0" smtClean="0"/>
              <a:t>a</a:t>
            </a:r>
            <a:r>
              <a:rPr lang="tr-TR" dirty="0"/>
              <a:t>n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en-US" dirty="0" smtClean="0"/>
              <a:t>idea </a:t>
            </a:r>
            <a:r>
              <a:rPr lang="en-US" dirty="0"/>
              <a:t>of what relevance is – it is a representation of their information need,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reflection </a:t>
            </a:r>
            <a:r>
              <a:rPr lang="en-US" dirty="0"/>
              <a:t>of what they are searching for.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in order to build and </a:t>
            </a:r>
            <a:r>
              <a:rPr lang="en-US" dirty="0" smtClean="0"/>
              <a:t>test</a:t>
            </a:r>
            <a:r>
              <a:rPr lang="tr-TR" dirty="0" smtClean="0"/>
              <a:t> </a:t>
            </a:r>
            <a:r>
              <a:rPr lang="en-US" dirty="0" smtClean="0"/>
              <a:t>effective </a:t>
            </a:r>
            <a:r>
              <a:rPr lang="en-US" dirty="0"/>
              <a:t>retrieval systems </a:t>
            </a:r>
            <a:r>
              <a:rPr lang="tr-TR" dirty="0" err="1" smtClean="0"/>
              <a:t>one</a:t>
            </a:r>
            <a:r>
              <a:rPr lang="en-US" dirty="0" smtClean="0"/>
              <a:t> </a:t>
            </a:r>
            <a:r>
              <a:rPr lang="en-US" dirty="0"/>
              <a:t>must translate the intuitive notion of </a:t>
            </a:r>
            <a:r>
              <a:rPr lang="en-US" dirty="0" smtClean="0"/>
              <a:t>relevance</a:t>
            </a:r>
            <a:r>
              <a:rPr lang="tr-TR" dirty="0" smtClean="0"/>
              <a:t> </a:t>
            </a:r>
            <a:r>
              <a:rPr lang="en-US" dirty="0" smtClean="0"/>
              <a:t>into </a:t>
            </a:r>
            <a:r>
              <a:rPr lang="en-US" dirty="0"/>
              <a:t>a strict </a:t>
            </a:r>
            <a:r>
              <a:rPr lang="en-US" dirty="0" smtClean="0"/>
              <a:t>formalism</a:t>
            </a:r>
            <a:r>
              <a:rPr lang="tr-TR" dirty="0" smtClean="0"/>
              <a:t>. (</a:t>
            </a:r>
            <a:r>
              <a:rPr lang="en-US" dirty="0" smtClean="0"/>
              <a:t>challenge</a:t>
            </a:r>
            <a:r>
              <a:rPr lang="tr-T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2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simple definition of 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most </a:t>
            </a:r>
            <a:r>
              <a:rPr lang="en-US" dirty="0"/>
              <a:t>widely used, </a:t>
            </a:r>
            <a:r>
              <a:rPr lang="en-US" dirty="0" smtClean="0"/>
              <a:t>definition </a:t>
            </a:r>
            <a:r>
              <a:rPr lang="en-US" dirty="0"/>
              <a:t>of relevance </a:t>
            </a:r>
            <a:r>
              <a:rPr lang="en-US" dirty="0" smtClean="0"/>
              <a:t>is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binary relation between a given information item (document </a:t>
            </a:r>
            <a:r>
              <a:rPr lang="en-US" i="1" dirty="0"/>
              <a:t>D</a:t>
            </a:r>
            <a:r>
              <a:rPr lang="en-US" dirty="0"/>
              <a:t>)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user’s request </a:t>
            </a:r>
            <a:r>
              <a:rPr lang="en-US" dirty="0"/>
              <a:t>(query </a:t>
            </a:r>
            <a:r>
              <a:rPr lang="en-US" i="1" dirty="0"/>
              <a:t>Q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</a:t>
            </a:r>
            <a:r>
              <a:rPr lang="en-US" dirty="0" err="1" smtClean="0"/>
              <a:t>ssume</a:t>
            </a:r>
            <a:r>
              <a:rPr lang="en-US" dirty="0" smtClean="0"/>
              <a:t> </a:t>
            </a:r>
            <a:r>
              <a:rPr lang="en-US" dirty="0"/>
              <a:t>that the </a:t>
            </a:r>
            <a:r>
              <a:rPr lang="en-US" u="sng" dirty="0"/>
              <a:t>document</a:t>
            </a:r>
            <a:r>
              <a:rPr lang="en-US" dirty="0"/>
              <a:t> is </a:t>
            </a:r>
            <a:r>
              <a:rPr lang="en-US" dirty="0" smtClean="0"/>
              <a:t>represented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 set of key words, appropriately reflecting its contents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Similarly,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user’s </a:t>
            </a:r>
            <a:r>
              <a:rPr lang="en-US" dirty="0"/>
              <a:t>request </a:t>
            </a:r>
            <a:r>
              <a:rPr lang="en-US" i="1" dirty="0"/>
              <a:t>Q </a:t>
            </a:r>
            <a:r>
              <a:rPr lang="en-US" dirty="0"/>
              <a:t>is a set of key words that represent the user’s interest</a:t>
            </a:r>
          </a:p>
        </p:txBody>
      </p:sp>
    </p:spTree>
    <p:extLst>
      <p:ext uri="{BB962C8B-B14F-4D97-AF65-F5344CB8AC3E}">
        <p14:creationId xmlns:p14="http://schemas.microsoft.com/office/powerpoint/2010/main" val="11221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en-US" dirty="0" err="1" smtClean="0"/>
              <a:t>ystem</a:t>
            </a:r>
            <a:r>
              <a:rPr lang="en-US" dirty="0" smtClean="0"/>
              <a:t>-</a:t>
            </a:r>
            <a:r>
              <a:rPr lang="tr-TR" dirty="0" smtClean="0"/>
              <a:t>O</a:t>
            </a:r>
            <a:r>
              <a:rPr lang="en-US" dirty="0" err="1" smtClean="0"/>
              <a:t>riented</a:t>
            </a:r>
            <a:r>
              <a:rPr lang="tr-TR" dirty="0" smtClean="0"/>
              <a:t> Definition of </a:t>
            </a:r>
            <a:r>
              <a:rPr lang="en-US" dirty="0" smtClean="0"/>
              <a:t>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</a:t>
            </a:r>
            <a:r>
              <a:rPr lang="tr-TR" dirty="0" smtClean="0"/>
              <a:t> </a:t>
            </a:r>
            <a:r>
              <a:rPr lang="en-US" dirty="0" smtClean="0"/>
              <a:t>these </a:t>
            </a:r>
            <a:r>
              <a:rPr lang="en-US" dirty="0"/>
              <a:t>representations, we may say that a relevance relation between </a:t>
            </a:r>
            <a:r>
              <a:rPr lang="en-US" i="1" dirty="0"/>
              <a:t>D </a:t>
            </a:r>
            <a:r>
              <a:rPr lang="en-US" dirty="0"/>
              <a:t>and </a:t>
            </a:r>
            <a:r>
              <a:rPr lang="en-US" i="1" dirty="0" smtClean="0"/>
              <a:t>Q</a:t>
            </a:r>
            <a:r>
              <a:rPr lang="tr-TR" i="1" dirty="0" smtClean="0"/>
              <a:t> </a:t>
            </a:r>
            <a:r>
              <a:rPr lang="en-US" dirty="0" smtClean="0"/>
              <a:t>holds </a:t>
            </a:r>
            <a:r>
              <a:rPr lang="en-US" dirty="0"/>
              <a:t>if there is a substantial </a:t>
            </a:r>
            <a:r>
              <a:rPr lang="en-US" u="sng" dirty="0"/>
              <a:t>overlap</a:t>
            </a:r>
            <a:r>
              <a:rPr lang="en-US" dirty="0"/>
              <a:t> in </a:t>
            </a:r>
            <a:r>
              <a:rPr lang="en-US" u="sng" dirty="0"/>
              <a:t>meaning</a:t>
            </a:r>
            <a:r>
              <a:rPr lang="en-US" dirty="0"/>
              <a:t> between the keyword </a:t>
            </a:r>
            <a:r>
              <a:rPr lang="en-US" dirty="0" smtClean="0"/>
              <a:t>sets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i="1" dirty="0"/>
              <a:t>D </a:t>
            </a:r>
            <a:r>
              <a:rPr lang="en-US" dirty="0"/>
              <a:t>and </a:t>
            </a:r>
            <a:r>
              <a:rPr lang="en-US" i="1" dirty="0"/>
              <a:t>Q</a:t>
            </a:r>
            <a:r>
              <a:rPr lang="en-US" dirty="0" smtClean="0"/>
              <a:t>.</a:t>
            </a:r>
            <a:r>
              <a:rPr lang="tr-TR" dirty="0" smtClean="0"/>
              <a:t> (</a:t>
            </a:r>
            <a:r>
              <a:rPr lang="en-US" i="1" dirty="0" smtClean="0"/>
              <a:t>system-oriented</a:t>
            </a:r>
            <a:r>
              <a:rPr lang="tr-TR" i="1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5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Cooper’s</a:t>
            </a:r>
            <a:r>
              <a:rPr lang="tr-TR" dirty="0" smtClean="0"/>
              <a:t> Definition of </a:t>
            </a:r>
            <a:r>
              <a:rPr lang="tr-TR" dirty="0" err="1" smtClean="0"/>
              <a:t>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document </a:t>
            </a:r>
            <a:r>
              <a:rPr lang="en-US" i="1" dirty="0"/>
              <a:t>D </a:t>
            </a:r>
            <a:r>
              <a:rPr lang="en-US" dirty="0"/>
              <a:t>is considered relevant to the request if it contains at least </a:t>
            </a:r>
            <a:r>
              <a:rPr lang="en-US" dirty="0" smtClean="0"/>
              <a:t>one</a:t>
            </a:r>
            <a:r>
              <a:rPr lang="tr-TR" dirty="0" smtClean="0"/>
              <a:t> </a:t>
            </a:r>
            <a:r>
              <a:rPr lang="en-US" dirty="0" smtClean="0"/>
              <a:t>sentence </a:t>
            </a:r>
            <a:r>
              <a:rPr lang="en-US" i="1" dirty="0"/>
              <a:t>s </a:t>
            </a:r>
            <a:r>
              <a:rPr lang="en-US" dirty="0"/>
              <a:t>that is relevant to </a:t>
            </a:r>
            <a:r>
              <a:rPr lang="en-US" i="1" dirty="0"/>
              <a:t>q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en-US" dirty="0" smtClean="0"/>
              <a:t> </a:t>
            </a:r>
            <a:r>
              <a:rPr lang="en-US" dirty="0"/>
              <a:t>makes it </a:t>
            </a:r>
            <a:r>
              <a:rPr lang="en-US" dirty="0" smtClean="0"/>
              <a:t>reasonable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allow that documents may discuss different topics and that a </a:t>
            </a:r>
            <a:r>
              <a:rPr lang="en-US" dirty="0" smtClean="0"/>
              <a:t>single</a:t>
            </a:r>
            <a:r>
              <a:rPr lang="tr-TR" dirty="0" smtClean="0"/>
              <a:t> </a:t>
            </a:r>
            <a:r>
              <a:rPr lang="en-US" dirty="0" smtClean="0"/>
              <a:t>document </a:t>
            </a:r>
            <a:r>
              <a:rPr lang="en-US" dirty="0"/>
              <a:t>may be relevant to very different requests.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binary nature of relevance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definitions relevance takes a form of a binary relation between a </a:t>
            </a:r>
            <a:r>
              <a:rPr lang="en-US" dirty="0" smtClean="0"/>
              <a:t>document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a query – a document is either relevant or it is not.</a:t>
            </a:r>
          </a:p>
        </p:txBody>
      </p:sp>
    </p:spTree>
    <p:extLst>
      <p:ext uri="{BB962C8B-B14F-4D97-AF65-F5344CB8AC3E}">
        <p14:creationId xmlns:p14="http://schemas.microsoft.com/office/powerpoint/2010/main" val="19319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2606</Words>
  <Application>Microsoft Office PowerPoint</Application>
  <PresentationFormat>Widescreen</PresentationFormat>
  <Paragraphs>718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7" baseType="lpstr">
      <vt:lpstr>Arial Unicode MS</vt:lpstr>
      <vt:lpstr>ＭＳ Ｐゴシック</vt:lpstr>
      <vt:lpstr>ＭＳ Ｐゴシック</vt:lpstr>
      <vt:lpstr>Arial</vt:lpstr>
      <vt:lpstr>Calibri</vt:lpstr>
      <vt:lpstr>Calibri Light</vt:lpstr>
      <vt:lpstr>CMR10</vt:lpstr>
      <vt:lpstr>CMTI10</vt:lpstr>
      <vt:lpstr>Comic Sans MS</vt:lpstr>
      <vt:lpstr>Lucida Sans</vt:lpstr>
      <vt:lpstr>Palatino-Italic</vt:lpstr>
      <vt:lpstr>Palatino-Roman</vt:lpstr>
      <vt:lpstr>PMingLiU</vt:lpstr>
      <vt:lpstr>Symbol</vt:lpstr>
      <vt:lpstr>Tahoma</vt:lpstr>
      <vt:lpstr>Times New Roman</vt:lpstr>
      <vt:lpstr>Wingdings</vt:lpstr>
      <vt:lpstr>Office Theme</vt:lpstr>
      <vt:lpstr>Worksheet</vt:lpstr>
      <vt:lpstr>Information Retrieval</vt:lpstr>
      <vt:lpstr>Introduction</vt:lpstr>
      <vt:lpstr>Introduction</vt:lpstr>
      <vt:lpstr>Relevance</vt:lpstr>
      <vt:lpstr>Relevance</vt:lpstr>
      <vt:lpstr>A simple definition of relevance</vt:lpstr>
      <vt:lpstr>System-Oriented Definition of Relevance</vt:lpstr>
      <vt:lpstr>Cooper’s Definition of Relevance</vt:lpstr>
      <vt:lpstr>The binary nature of relevance</vt:lpstr>
      <vt:lpstr>Dependent and independent relevance</vt:lpstr>
      <vt:lpstr>Relevance and novelty (Redundancy)</vt:lpstr>
      <vt:lpstr>Relevance of a set of documents</vt:lpstr>
      <vt:lpstr>Basic IR System Architecture</vt:lpstr>
      <vt:lpstr>Basic IR System Architecture</vt:lpstr>
      <vt:lpstr>Basic IR System Architecture</vt:lpstr>
      <vt:lpstr>Basic IR System Architecture</vt:lpstr>
      <vt:lpstr>The retrieval process</vt:lpstr>
      <vt:lpstr>PowerPoint Presentation</vt:lpstr>
      <vt:lpstr>Issues</vt:lpstr>
      <vt:lpstr>Types of Evaluation</vt:lpstr>
      <vt:lpstr>Test Collections </vt:lpstr>
      <vt:lpstr>Retrieval Model</vt:lpstr>
      <vt:lpstr>What is a retrieval model?</vt:lpstr>
      <vt:lpstr>IR Model: Boolean (exact match)</vt:lpstr>
      <vt:lpstr>Exact Match (Boolean Model)</vt:lpstr>
      <vt:lpstr>Boolean Model</vt:lpstr>
      <vt:lpstr>Boolean Model</vt:lpstr>
      <vt:lpstr>Boolean Model</vt:lpstr>
      <vt:lpstr>Issues</vt:lpstr>
      <vt:lpstr>Inverted index</vt:lpstr>
      <vt:lpstr>Inverted index</vt:lpstr>
      <vt:lpstr>Common Improvements</vt:lpstr>
      <vt:lpstr>Inverted index construction</vt:lpstr>
      <vt:lpstr>Initial stages of text processing</vt:lpstr>
      <vt:lpstr>Indexer steps: Token sequence</vt:lpstr>
      <vt:lpstr>Indexer steps: Sort</vt:lpstr>
      <vt:lpstr>Indexer steps: Dictionary &amp; Postings</vt:lpstr>
      <vt:lpstr>Where do we pay in storage?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Retrieval</dc:title>
  <dc:creator>cccc</dc:creator>
  <cp:lastModifiedBy>cccc</cp:lastModifiedBy>
  <cp:revision>70</cp:revision>
  <dcterms:created xsi:type="dcterms:W3CDTF">2019-10-03T12:57:58Z</dcterms:created>
  <dcterms:modified xsi:type="dcterms:W3CDTF">2019-10-10T13:14:26Z</dcterms:modified>
</cp:coreProperties>
</file>